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0" r:id="rId3"/>
    <p:sldId id="259" r:id="rId4"/>
    <p:sldId id="261" r:id="rId5"/>
    <p:sldId id="262" r:id="rId6"/>
    <p:sldId id="264" r:id="rId7"/>
    <p:sldId id="265" r:id="rId8"/>
    <p:sldId id="266" r:id="rId9"/>
    <p:sldId id="263" r:id="rId10"/>
    <p:sldId id="271" r:id="rId11"/>
    <p:sldId id="269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6E1910"/>
    <a:srgbClr val="215968"/>
    <a:srgbClr val="004488"/>
    <a:srgbClr val="160591"/>
    <a:srgbClr val="130482"/>
    <a:srgbClr val="1B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61" autoAdjust="0"/>
  </p:normalViewPr>
  <p:slideViewPr>
    <p:cSldViewPr>
      <p:cViewPr>
        <p:scale>
          <a:sx n="80" d="100"/>
          <a:sy n="80" d="100"/>
        </p:scale>
        <p:origin x="-1002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4E640-99A0-46E2-966A-81CDFB83BC65}" type="datetimeFigureOut">
              <a:rPr lang="it-IT" smtClean="0"/>
              <a:t>11/09/2012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7CFB0-75C5-47A2-904A-9DFD9C8F4D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6759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7CFB0-75C5-47A2-904A-9DFD9C8F4DB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875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7CFB0-75C5-47A2-904A-9DFD9C8F4DB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463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7CFB0-75C5-47A2-904A-9DFD9C8F4DB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6161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7CFB0-75C5-47A2-904A-9DFD9C8F4DBD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7176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Marco%20MAC:LAVORI%20IN%20CORSO:Consip:PPT:consip.jpg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Marco:LAVORI%20IN%20CORSO:Consip:PPT:17_11_06:mef%203%20righe.jpg" TargetMode="Externa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Marco:LAVORI%20IN%20CORSO:Consip:PPT:cover.jpg" TargetMode="External"/><Relationship Id="rId7" Type="http://schemas.openxmlformats.org/officeDocument/2006/relationships/image" Target="Marco%20MAC:LAVORI%20IN%20CORSO:Consip:PPT:consip.jpg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Marco:LAVORI%20IN%20CORSO:Consip:PPT:17_11_06:mef%203%20righe.jpg" TargetMode="External"/><Relationship Id="rId4" Type="http://schemas.openxmlformats.org/officeDocument/2006/relationships/image" Target="../media/image4.jpeg"/><Relationship Id="rId9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Marco:LAVORI%20IN%20CORSO:Consip:flash02.png" TargetMode="External"/><Relationship Id="rId7" Type="http://schemas.openxmlformats.org/officeDocument/2006/relationships/image" Target="Marco:LAVORI%20IN%20CORSO:Consip:PPT:17_11_06:mef%203%20righe.jpg" TargetMode="External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Marco%20MAC:LAVORI%20IN%20CORSO:Consip:PPT:consip.jpg" TargetMode="External"/><Relationship Id="rId4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Marco%20MAC:LAVORI%20IN%20CORSO:Consip:PPT:consip.jpg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Marco:LAVORI%20IN%20CORSO:Consip:PPT:17_11_06:mef%203%20righe.jpg" TargetMode="External"/><Relationship Id="rId4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4" descr="Marco MAC:LAVORI IN CORSO:Consip:PPT:consip.jpg"/>
          <p:cNvPicPr>
            <a:picLocks noChangeAspect="1" noChangeArrowheads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584176" cy="497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2" descr="Marco:LAVORI IN CORSO:Consip:PPT:17_11_06:mef 3 righe.jpg"/>
          <p:cNvPicPr>
            <a:picLocks noChangeAspect="1" noChangeArrowheads="1"/>
          </p:cNvPicPr>
          <p:nvPr userDrawn="1"/>
        </p:nvPicPr>
        <p:blipFill>
          <a:blip r:embed="rId4" r:link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8568" y="260648"/>
            <a:ext cx="1565920" cy="530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489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C86CA-E608-43E4-928E-4F4E1B08CCBC}" type="datetimeFigureOut">
              <a:rPr lang="it-IT" smtClean="0"/>
              <a:pPr/>
              <a:t>11/09/2012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C5A6-78D6-4CCA-8D51-DB6FB4A5022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0919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C86CA-E608-43E4-928E-4F4E1B08CCBC}" type="datetimeFigureOut">
              <a:rPr lang="it-IT" smtClean="0"/>
              <a:pPr/>
              <a:t>11/09/2012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C5A6-78D6-4CCA-8D51-DB6FB4A5022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556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7" descr="Marco:LAVORI IN CORSO:Consip:PPT:cover.jpg"/>
          <p:cNvPicPr>
            <a:picLocks noChangeAspect="1" noChangeArrowheads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3" b="2898"/>
          <a:stretch>
            <a:fillRect/>
          </a:stretch>
        </p:blipFill>
        <p:spPr bwMode="auto">
          <a:xfrm>
            <a:off x="-685933" y="0"/>
            <a:ext cx="9866445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2" descr="Marco:LAVORI IN CORSO:Consip:PPT:17_11_06:mef 3 righe.jpg"/>
          <p:cNvPicPr>
            <a:picLocks noChangeAspect="1" noChangeArrowheads="1"/>
          </p:cNvPicPr>
          <p:nvPr userDrawn="1"/>
        </p:nvPicPr>
        <p:blipFill>
          <a:blip r:embed="rId4" r:link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60" y="317500"/>
            <a:ext cx="22860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4" descr="Marco MAC:LAVORI IN CORSO:Consip:PPT:consip.jpg"/>
          <p:cNvPicPr>
            <a:picLocks noChangeAspect="1" noChangeArrowheads="1"/>
          </p:cNvPicPr>
          <p:nvPr userDrawn="1"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5994400"/>
            <a:ext cx="202247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5" descr="ISO_9001[1]col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838825"/>
            <a:ext cx="1522412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6" descr="Marchio-ACCREDIA-Organizzazioni-certificate_150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19" y="5949950"/>
            <a:ext cx="554038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8880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77" descr="Marco:LAVORI IN CORSO:Consip:flash02.png"/>
          <p:cNvPicPr>
            <a:picLocks noChangeAspect="1" noChangeArrowheads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" r="1117" b="10971"/>
          <a:stretch>
            <a:fillRect/>
          </a:stretch>
        </p:blipFill>
        <p:spPr bwMode="auto">
          <a:xfrm>
            <a:off x="0" y="6309320"/>
            <a:ext cx="9144000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4" descr="Marco MAC:LAVORI IN CORSO:Consip:PPT:consip.jpg"/>
          <p:cNvPicPr>
            <a:picLocks noChangeAspect="1" noChangeArrowheads="1"/>
          </p:cNvPicPr>
          <p:nvPr userDrawn="1"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9326"/>
            <a:ext cx="1584176" cy="497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2" descr="Marco:LAVORI IN CORSO:Consip:PPT:17_11_06:mef 3 righe.jpg"/>
          <p:cNvPicPr>
            <a:picLocks noChangeAspect="1" noChangeArrowheads="1"/>
          </p:cNvPicPr>
          <p:nvPr userDrawn="1"/>
        </p:nvPicPr>
        <p:blipFill>
          <a:blip r:embed="rId6" r:link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8568" y="260648"/>
            <a:ext cx="1565920" cy="530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894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4" descr="Marco MAC:LAVORI IN CORSO:Consip:PPT:consip.jpg"/>
          <p:cNvPicPr>
            <a:picLocks noChangeAspect="1" noChangeArrowheads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584176" cy="497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2" descr="Marco:LAVORI IN CORSO:Consip:PPT:17_11_06:mef 3 righe.jpg"/>
          <p:cNvPicPr>
            <a:picLocks noChangeAspect="1" noChangeArrowheads="1"/>
          </p:cNvPicPr>
          <p:nvPr userDrawn="1"/>
        </p:nvPicPr>
        <p:blipFill>
          <a:blip r:embed="rId4" r:link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8568" y="260648"/>
            <a:ext cx="1565920" cy="530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433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C86CA-E608-43E4-928E-4F4E1B08CCBC}" type="datetimeFigureOut">
              <a:rPr lang="it-IT" smtClean="0"/>
              <a:pPr/>
              <a:t>11/09/2012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C5A6-78D6-4CCA-8D51-DB6FB4A5022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6459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C86CA-E608-43E4-928E-4F4E1B08CCBC}" type="datetimeFigureOut">
              <a:rPr lang="it-IT" smtClean="0"/>
              <a:pPr/>
              <a:t>11/09/2012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C5A6-78D6-4CCA-8D51-DB6FB4A5022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418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C86CA-E608-43E4-928E-4F4E1B08CCBC}" type="datetimeFigureOut">
              <a:rPr lang="it-IT" smtClean="0"/>
              <a:pPr/>
              <a:t>11/09/2012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C5A6-78D6-4CCA-8D51-DB6FB4A5022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389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C86CA-E608-43E4-928E-4F4E1B08CCBC}" type="datetimeFigureOut">
              <a:rPr lang="it-IT" smtClean="0"/>
              <a:pPr/>
              <a:t>11/09/2012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C5A6-78D6-4CCA-8D51-DB6FB4A5022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9524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C86CA-E608-43E4-928E-4F4E1B08CCBC}" type="datetimeFigureOut">
              <a:rPr lang="it-IT" smtClean="0"/>
              <a:pPr/>
              <a:t>11/09/2012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C5A6-78D6-4CCA-8D51-DB6FB4A5022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3814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86CA-E608-43E4-928E-4F4E1B08CCBC}" type="datetimeFigureOut">
              <a:rPr lang="it-IT" smtClean="0"/>
              <a:pPr/>
              <a:t>11/09/2012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9C5A6-78D6-4CCA-8D51-DB6FB4A5022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11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4" r:id="rId3"/>
    <p:sldLayoutId id="2147483650" r:id="rId4"/>
    <p:sldLayoutId id="2147483651" r:id="rId5"/>
    <p:sldLayoutId id="2147483652" r:id="rId6"/>
    <p:sldLayoutId id="2147483653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Marco:LAVORI%20IN%20CORSO:Consip:flash03.pn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Marco:LAVORI%20IN%20CORSO:Consip:flash01.pn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Marco:LAVORI%20IN%20CORSO:Consip:flash01.pn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Marco:LAVORI%20IN%20CORSO:Consip:flash01.pn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Marco:LAVORI%20IN%20CORSO:Consip:flash03.p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Marco:LAVORI%20IN%20CORSO:Consip:flash01.p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Marco:LAVORI%20IN%20CORSO:Consip:flash03.p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Marco:LAVORI%20IN%20CORSO:Consip:flash01.pn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Marco:LAVORI%20IN%20CORSO:Consip:flash03.png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Marco:LAVORI%20IN%20CORSO:Consip:flash01.pn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3717032"/>
            <a:ext cx="6192688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it-IT" sz="1400" dirty="0" smtClean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</a:rPr>
              <a:t>Gian Luigi Albano, </a:t>
            </a:r>
            <a:r>
              <a:rPr lang="it-IT" sz="1400" i="1" dirty="0" err="1" smtClean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</a:rPr>
              <a:t>Ph.D</a:t>
            </a:r>
            <a:r>
              <a:rPr lang="it-IT" sz="1400" i="1" dirty="0" smtClean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>
              <a:lnSpc>
                <a:spcPts val="2000"/>
              </a:lnSpc>
            </a:pPr>
            <a:r>
              <a:rPr lang="it-IT" sz="1400" dirty="0" smtClean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</a:rPr>
              <a:t>Head of R</a:t>
            </a:r>
            <a:r>
              <a:rPr lang="it-IT" sz="1400" dirty="0" smtClean="0">
                <a:solidFill>
                  <a:schemeClr val="tx2">
                    <a:lumMod val="50000"/>
                  </a:schemeClr>
                </a:solidFill>
                <a:latin typeface="Symbol" pitchFamily="18" charset="2"/>
              </a:rPr>
              <a:t>&amp;</a:t>
            </a:r>
            <a:r>
              <a:rPr lang="it-IT" sz="1400" dirty="0" smtClean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</a:rPr>
              <a:t>D</a:t>
            </a:r>
          </a:p>
          <a:p>
            <a:pPr>
              <a:lnSpc>
                <a:spcPts val="2000"/>
              </a:lnSpc>
            </a:pPr>
            <a:r>
              <a:rPr lang="it-IT" sz="1400" dirty="0" smtClean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</a:rPr>
              <a:t>Consip S.p.A. / Consip Ltd (</a:t>
            </a:r>
            <a:r>
              <a:rPr lang="it-IT" sz="1400" i="1" dirty="0" smtClean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</a:rPr>
              <a:t>The National Central </a:t>
            </a:r>
            <a:r>
              <a:rPr lang="it-IT" sz="1400" i="1" dirty="0" err="1" smtClean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</a:rPr>
              <a:t>Purchasing</a:t>
            </a:r>
            <a:r>
              <a:rPr lang="it-IT" sz="1400" i="1" dirty="0" smtClean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</a:rPr>
              <a:t> Body, </a:t>
            </a:r>
            <a:r>
              <a:rPr lang="it-IT" sz="1400" i="1" dirty="0" err="1" smtClean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</a:rPr>
              <a:t>Italy</a:t>
            </a:r>
            <a:r>
              <a:rPr lang="it-IT" sz="1400" i="1" dirty="0" smtClean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</a:rPr>
              <a:t>)</a:t>
            </a:r>
          </a:p>
          <a:p>
            <a:pPr>
              <a:lnSpc>
                <a:spcPts val="2000"/>
              </a:lnSpc>
            </a:pPr>
            <a:r>
              <a:rPr lang="it-IT" sz="1400" dirty="0" smtClean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</a:rPr>
              <a:t>Email: </a:t>
            </a:r>
            <a:r>
              <a:rPr lang="it-IT" sz="1400" b="1" dirty="0" smtClean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</a:rPr>
              <a:t>gianluigi.albano@consip.it</a:t>
            </a:r>
            <a:endParaRPr lang="it-IT" sz="1400" b="1" dirty="0">
              <a:solidFill>
                <a:schemeClr val="tx2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67544" y="5179258"/>
            <a:ext cx="3456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it-IT" sz="1200" b="1" dirty="0" smtClean="0">
                <a:solidFill>
                  <a:srgbClr val="002060"/>
                </a:solidFill>
                <a:latin typeface="Trebuchet MS" pitchFamily="34" charset="0"/>
              </a:rPr>
              <a:t>VIII </a:t>
            </a:r>
            <a:r>
              <a:rPr lang="it-IT" sz="1200" b="1" dirty="0" err="1" smtClean="0">
                <a:solidFill>
                  <a:srgbClr val="002060"/>
                </a:solidFill>
                <a:latin typeface="Trebuchet MS" pitchFamily="34" charset="0"/>
              </a:rPr>
              <a:t>Conferencia</a:t>
            </a:r>
            <a:r>
              <a:rPr lang="it-IT" sz="1200" b="1" dirty="0" smtClean="0">
                <a:solidFill>
                  <a:srgbClr val="002060"/>
                </a:solidFill>
                <a:latin typeface="Trebuchet MS" pitchFamily="34" charset="0"/>
              </a:rPr>
              <a:t> de la RICG</a:t>
            </a:r>
          </a:p>
          <a:p>
            <a:pPr>
              <a:lnSpc>
                <a:spcPts val="1800"/>
              </a:lnSpc>
            </a:pPr>
            <a:r>
              <a:rPr lang="it-IT" sz="1200" b="1" dirty="0" smtClean="0">
                <a:solidFill>
                  <a:srgbClr val="002060"/>
                </a:solidFill>
                <a:latin typeface="Trebuchet MS" pitchFamily="34" charset="0"/>
              </a:rPr>
              <a:t>Ciudad de Panamá – </a:t>
            </a:r>
            <a:r>
              <a:rPr lang="it-IT" sz="1200" b="1" dirty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it-IT" sz="1200" b="1" dirty="0" smtClean="0">
                <a:solidFill>
                  <a:srgbClr val="002060"/>
                </a:solidFill>
                <a:latin typeface="Trebuchet MS" pitchFamily="34" charset="0"/>
              </a:rPr>
              <a:t>11 de </a:t>
            </a:r>
            <a:r>
              <a:rPr lang="it-IT" sz="1200" b="1" dirty="0" err="1" smtClean="0">
                <a:solidFill>
                  <a:srgbClr val="002060"/>
                </a:solidFill>
                <a:latin typeface="Trebuchet MS" pitchFamily="34" charset="0"/>
              </a:rPr>
              <a:t>Septiembre</a:t>
            </a:r>
            <a:r>
              <a:rPr lang="it-IT" sz="1200" b="1" dirty="0" smtClean="0">
                <a:solidFill>
                  <a:srgbClr val="002060"/>
                </a:solidFill>
                <a:latin typeface="Trebuchet MS" pitchFamily="34" charset="0"/>
              </a:rPr>
              <a:t> 2012 </a:t>
            </a:r>
            <a:endParaRPr lang="it-IT" sz="12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1700808"/>
            <a:ext cx="8136904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400"/>
              </a:lnSpc>
            </a:pPr>
            <a:r>
              <a:rPr lang="it-IT" sz="2400" i="1" dirty="0" smtClean="0">
                <a:solidFill>
                  <a:srgbClr val="004488"/>
                </a:solidFill>
                <a:latin typeface="Trebuchet MS" pitchFamily="34" charset="0"/>
              </a:rPr>
              <a:t>“Global Trends in Public </a:t>
            </a:r>
            <a:r>
              <a:rPr lang="it-IT" sz="2400" i="1" dirty="0" err="1" smtClean="0">
                <a:solidFill>
                  <a:srgbClr val="004488"/>
                </a:solidFill>
                <a:latin typeface="Trebuchet MS" pitchFamily="34" charset="0"/>
              </a:rPr>
              <a:t>Procurement</a:t>
            </a:r>
            <a:r>
              <a:rPr lang="it-IT" sz="2400" i="1" dirty="0" smtClean="0">
                <a:solidFill>
                  <a:srgbClr val="004488"/>
                </a:solidFill>
                <a:latin typeface="Trebuchet MS" pitchFamily="34" charset="0"/>
              </a:rPr>
              <a:t> </a:t>
            </a:r>
            <a:r>
              <a:rPr lang="it-IT" sz="2400" i="1" dirty="0" err="1" smtClean="0">
                <a:solidFill>
                  <a:srgbClr val="004488"/>
                </a:solidFill>
                <a:latin typeface="Trebuchet MS" pitchFamily="34" charset="0"/>
              </a:rPr>
              <a:t>Markets</a:t>
            </a:r>
            <a:r>
              <a:rPr lang="it-IT" sz="2400" i="1" dirty="0" smtClean="0">
                <a:solidFill>
                  <a:srgbClr val="004488"/>
                </a:solidFill>
                <a:latin typeface="Trebuchet MS" pitchFamily="34" charset="0"/>
              </a:rPr>
              <a:t>”</a:t>
            </a:r>
          </a:p>
          <a:p>
            <a:pPr algn="ctr">
              <a:lnSpc>
                <a:spcPts val="3400"/>
              </a:lnSpc>
            </a:pPr>
            <a:r>
              <a:rPr lang="it-IT" sz="2000" i="1" dirty="0" smtClean="0">
                <a:solidFill>
                  <a:srgbClr val="004488"/>
                </a:solidFill>
                <a:latin typeface="Trebuchet MS" pitchFamily="34" charset="0"/>
              </a:rPr>
              <a:t>Beyond (the </a:t>
            </a:r>
            <a:r>
              <a:rPr lang="it-IT" sz="2000" i="1" dirty="0" err="1" smtClean="0">
                <a:solidFill>
                  <a:srgbClr val="004488"/>
                </a:solidFill>
                <a:latin typeface="Trebuchet MS" pitchFamily="34" charset="0"/>
              </a:rPr>
              <a:t>obsession</a:t>
            </a:r>
            <a:r>
              <a:rPr lang="it-IT" sz="2000" i="1" dirty="0" smtClean="0">
                <a:solidFill>
                  <a:srgbClr val="004488"/>
                </a:solidFill>
                <a:latin typeface="Trebuchet MS" pitchFamily="34" charset="0"/>
              </a:rPr>
              <a:t> for) </a:t>
            </a:r>
            <a:r>
              <a:rPr lang="it-IT" sz="2000" i="1" dirty="0" err="1" smtClean="0">
                <a:solidFill>
                  <a:srgbClr val="004488"/>
                </a:solidFill>
                <a:latin typeface="Trebuchet MS" pitchFamily="34" charset="0"/>
              </a:rPr>
              <a:t>Rules</a:t>
            </a:r>
            <a:r>
              <a:rPr lang="it-IT" sz="2000" i="1" dirty="0" smtClean="0">
                <a:solidFill>
                  <a:srgbClr val="004488"/>
                </a:solidFill>
                <a:latin typeface="Trebuchet MS" pitchFamily="34" charset="0"/>
              </a:rPr>
              <a:t> and the </a:t>
            </a:r>
            <a:r>
              <a:rPr lang="it-IT" sz="2000" i="1" dirty="0" err="1" smtClean="0">
                <a:solidFill>
                  <a:srgbClr val="004488"/>
                </a:solidFill>
                <a:latin typeface="Trebuchet MS" pitchFamily="34" charset="0"/>
              </a:rPr>
              <a:t>Quest</a:t>
            </a:r>
            <a:r>
              <a:rPr lang="it-IT" sz="2000" i="1" dirty="0" smtClean="0">
                <a:solidFill>
                  <a:srgbClr val="004488"/>
                </a:solidFill>
                <a:latin typeface="Trebuchet MS" pitchFamily="34" charset="0"/>
              </a:rPr>
              <a:t> for Common </a:t>
            </a:r>
            <a:r>
              <a:rPr lang="it-IT" sz="2000" i="1" smtClean="0">
                <a:solidFill>
                  <a:srgbClr val="004488"/>
                </a:solidFill>
                <a:latin typeface="Trebuchet MS" pitchFamily="34" charset="0"/>
              </a:rPr>
              <a:t>Language and Strategies</a:t>
            </a:r>
            <a:endParaRPr lang="it-IT" sz="2000" i="1" dirty="0">
              <a:solidFill>
                <a:srgbClr val="004488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06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09" descr="Marco:LAVORI IN CORSO:Consip:flash03.png"/>
          <p:cNvPicPr>
            <a:picLocks noChangeAspect="1" noChangeArrowheads="1"/>
          </p:cNvPicPr>
          <p:nvPr/>
        </p:nvPicPr>
        <p:blipFill>
          <a:blip r:embed="rId3" r:link="rId4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" r="44696" b="24202"/>
          <a:stretch>
            <a:fillRect/>
          </a:stretch>
        </p:blipFill>
        <p:spPr bwMode="auto">
          <a:xfrm>
            <a:off x="0" y="5108575"/>
            <a:ext cx="6705600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arrotondato 12"/>
          <p:cNvSpPr/>
          <p:nvPr/>
        </p:nvSpPr>
        <p:spPr bwMode="auto">
          <a:xfrm>
            <a:off x="1624992" y="1916832"/>
            <a:ext cx="2016224" cy="432048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>
              <a:defRPr/>
            </a:pPr>
            <a:r>
              <a:rPr lang="en-US" sz="1600" b="1" smtClean="0">
                <a:solidFill>
                  <a:schemeClr val="bg1"/>
                </a:solidFill>
                <a:ea typeface="ＭＳ Ｐゴシック" pitchFamily="124" charset="-128"/>
              </a:rPr>
              <a:t>Sensitive Dimensions</a:t>
            </a:r>
            <a:endParaRPr lang="en-US" sz="1600" b="1">
              <a:solidFill>
                <a:schemeClr val="bg1"/>
              </a:solidFill>
              <a:ea typeface="ＭＳ Ｐゴシック" pitchFamily="124" charset="-128"/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899592" y="2492896"/>
            <a:ext cx="3467024" cy="50405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rebuchet MS" pitchFamily="34" charset="0"/>
              </a:rPr>
              <a:t>Scope of Process Integration</a:t>
            </a:r>
            <a:endParaRPr lang="en-US" sz="1400" b="1" dirty="0">
              <a:latin typeface="Trebuchet MS" pitchFamily="34" charset="0"/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899592" y="3068960"/>
            <a:ext cx="3467024" cy="50405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rebuchet MS" pitchFamily="34" charset="0"/>
              </a:rPr>
              <a:t>Regulatory environment</a:t>
            </a:r>
            <a:endParaRPr lang="en-US" sz="1400" b="1" dirty="0">
              <a:latin typeface="Trebuchet MS" pitchFamily="34" charset="0"/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899592" y="3645024"/>
            <a:ext cx="3467024" cy="50405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rebuchet MS" pitchFamily="34" charset="0"/>
              </a:rPr>
              <a:t>Technology standards</a:t>
            </a:r>
            <a:endParaRPr lang="en-US" sz="1400" b="1" dirty="0">
              <a:latin typeface="Trebuchet MS" pitchFamily="34" charset="0"/>
            </a:endParaRPr>
          </a:p>
        </p:txBody>
      </p:sp>
      <p:sp>
        <p:nvSpPr>
          <p:cNvPr id="18" name="Rettangolo arrotondato 17"/>
          <p:cNvSpPr/>
          <p:nvPr/>
        </p:nvSpPr>
        <p:spPr bwMode="auto">
          <a:xfrm>
            <a:off x="5724128" y="1916832"/>
            <a:ext cx="2016224" cy="431800"/>
          </a:xfrm>
          <a:prstGeom prst="roundRect">
            <a:avLst/>
          </a:prstGeom>
          <a:solidFill>
            <a:srgbClr val="6E191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>
              <a:defRPr/>
            </a:pPr>
            <a:r>
              <a:rPr lang="en-US" sz="1600" b="1" smtClean="0">
                <a:solidFill>
                  <a:schemeClr val="bg1"/>
                </a:solidFill>
                <a:ea typeface="ＭＳ Ｐゴシック" pitchFamily="124" charset="-128"/>
              </a:rPr>
              <a:t>Main risks</a:t>
            </a:r>
            <a:endParaRPr lang="en-US" sz="1600" b="1">
              <a:solidFill>
                <a:schemeClr val="bg1"/>
              </a:solidFill>
              <a:ea typeface="ＭＳ Ｐゴシック" pitchFamily="124" charset="-128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4716016" y="2703232"/>
            <a:ext cx="4032448" cy="12298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5000"/>
              </a:lnSpc>
              <a:spcBef>
                <a:spcPts val="1600"/>
              </a:spcBef>
              <a:buFont typeface="Wingdings" pitchFamily="2" charset="2"/>
              <a:buChar char="ü"/>
            </a:pPr>
            <a:r>
              <a:rPr lang="en-U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Lock-in; cross-sector barriers</a:t>
            </a:r>
          </a:p>
          <a:p>
            <a:pPr marL="285750" indent="-285750">
              <a:lnSpc>
                <a:spcPct val="105000"/>
              </a:lnSpc>
              <a:spcBef>
                <a:spcPts val="1600"/>
              </a:spcBef>
              <a:buFont typeface="Wingdings" pitchFamily="2" charset="2"/>
              <a:buChar char="ü"/>
            </a:pPr>
            <a:r>
              <a:rPr lang="en-U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National barriers</a:t>
            </a:r>
          </a:p>
          <a:p>
            <a:pPr marL="285750" indent="-285750">
              <a:lnSpc>
                <a:spcPct val="105000"/>
              </a:lnSpc>
              <a:spcBef>
                <a:spcPts val="1600"/>
              </a:spcBef>
              <a:buFont typeface="Wingdings" pitchFamily="2" charset="2"/>
              <a:buChar char="ü"/>
            </a:pPr>
            <a:r>
              <a:rPr lang="en-U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“Technical” hurdles</a:t>
            </a:r>
            <a:endParaRPr lang="en-U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20" name="Rettangolo arrotondato 19"/>
          <p:cNvSpPr/>
          <p:nvPr/>
        </p:nvSpPr>
        <p:spPr>
          <a:xfrm>
            <a:off x="2123728" y="4509120"/>
            <a:ext cx="5035240" cy="86409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Need of a minimal set of “common rules” and integrated vision</a:t>
            </a:r>
            <a:endParaRPr lang="en-US" b="1" i="1" dirty="0"/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1393180" y="935038"/>
            <a:ext cx="6923236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914400">
              <a:spcBef>
                <a:spcPct val="0"/>
              </a:spcBef>
              <a:buClr>
                <a:srgbClr val="004488"/>
              </a:buClr>
              <a:buSzPct val="100000"/>
            </a:pPr>
            <a:r>
              <a:rPr lang="en-US" b="1" dirty="0" smtClean="0">
                <a:solidFill>
                  <a:srgbClr val="004488"/>
                </a:solidFill>
                <a:latin typeface="Trebuchet MS" pitchFamily="34" charset="0"/>
                <a:ea typeface="+mj-ea"/>
                <a:cs typeface="+mj-cs"/>
              </a:rPr>
              <a:t>How to Get There: The Role of e-Procurement</a:t>
            </a:r>
            <a:endParaRPr lang="en-US" b="1" dirty="0">
              <a:solidFill>
                <a:srgbClr val="004488"/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2" name="Ovale 11"/>
          <p:cNvSpPr/>
          <p:nvPr/>
        </p:nvSpPr>
        <p:spPr>
          <a:xfrm>
            <a:off x="611560" y="980728"/>
            <a:ext cx="360040" cy="28803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Trebuchet MS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7365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Marco:LAVORI IN CORSO:Consip:flash01.pn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2" r="1492"/>
          <a:stretch>
            <a:fillRect/>
          </a:stretch>
        </p:blipFill>
        <p:spPr bwMode="auto">
          <a:xfrm>
            <a:off x="0" y="5489575"/>
            <a:ext cx="9144000" cy="139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401292" y="959146"/>
            <a:ext cx="4835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914400">
              <a:spcBef>
                <a:spcPct val="0"/>
              </a:spcBef>
              <a:buClr>
                <a:srgbClr val="004488"/>
              </a:buClr>
              <a:buSzPct val="100000"/>
            </a:pPr>
            <a:r>
              <a:rPr lang="en-US" b="1" dirty="0" smtClean="0">
                <a:solidFill>
                  <a:srgbClr val="004488"/>
                </a:solidFill>
                <a:latin typeface="Trebuchet MS" pitchFamily="34" charset="0"/>
                <a:ea typeface="+mj-ea"/>
                <a:cs typeface="+mj-cs"/>
              </a:rPr>
              <a:t>The Road Ahead of Us</a:t>
            </a:r>
            <a:endParaRPr lang="en-US" b="1" i="1" dirty="0">
              <a:solidFill>
                <a:srgbClr val="004488"/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1619672" y="1772816"/>
            <a:ext cx="6120680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/>
          </a:bodyPr>
          <a:lstStyle/>
          <a:p>
            <a:pPr algn="ctr"/>
            <a:r>
              <a:rPr lang="it-IT" sz="1500" dirty="0" err="1" smtClean="0">
                <a:solidFill>
                  <a:schemeClr val="tx1"/>
                </a:solidFill>
                <a:latin typeface="Trebuchet MS" pitchFamily="34" charset="0"/>
              </a:rPr>
              <a:t>Deploy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 the full </a:t>
            </a:r>
            <a:r>
              <a:rPr lang="it-IT" sz="1500" dirty="0" err="1" smtClean="0">
                <a:solidFill>
                  <a:schemeClr val="tx1"/>
                </a:solidFill>
                <a:latin typeface="Trebuchet MS" pitchFamily="34" charset="0"/>
              </a:rPr>
              <a:t>potential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 of public </a:t>
            </a:r>
            <a:r>
              <a:rPr lang="it-IT" sz="1500" dirty="0" err="1" smtClean="0">
                <a:solidFill>
                  <a:schemeClr val="tx1"/>
                </a:solidFill>
                <a:latin typeface="Trebuchet MS" pitchFamily="34" charset="0"/>
              </a:rPr>
              <a:t>procurement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it-IT" sz="1500" dirty="0" err="1" smtClean="0">
                <a:solidFill>
                  <a:schemeClr val="tx1"/>
                </a:solidFill>
                <a:latin typeface="Trebuchet MS" pitchFamily="34" charset="0"/>
              </a:rPr>
              <a:t>as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 a </a:t>
            </a:r>
            <a:r>
              <a:rPr lang="it-IT" sz="1500" b="1" i="1" dirty="0" err="1" smtClean="0">
                <a:solidFill>
                  <a:srgbClr val="C00000"/>
                </a:solidFill>
                <a:effectLst/>
                <a:latin typeface="Trebuchet MS" pitchFamily="34" charset="0"/>
              </a:rPr>
              <a:t>smooth</a:t>
            </a:r>
            <a:r>
              <a:rPr lang="it-IT" sz="1500" b="1" dirty="0" smtClean="0">
                <a:solidFill>
                  <a:srgbClr val="C00000"/>
                </a:solidFill>
                <a:effectLst/>
                <a:latin typeface="Trebuchet MS" pitchFamily="34" charset="0"/>
              </a:rPr>
              <a:t> </a:t>
            </a:r>
            <a:r>
              <a:rPr lang="it-IT" sz="1500" b="1" i="1" dirty="0" err="1" smtClean="0">
                <a:solidFill>
                  <a:srgbClr val="C00000"/>
                </a:solidFill>
                <a:effectLst/>
                <a:latin typeface="Trebuchet MS" pitchFamily="34" charset="0"/>
              </a:rPr>
              <a:t>regulatory</a:t>
            </a:r>
            <a:r>
              <a:rPr lang="it-IT" sz="1500" b="1" i="1" dirty="0" smtClean="0">
                <a:solidFill>
                  <a:srgbClr val="C00000"/>
                </a:solidFill>
                <a:effectLst/>
                <a:latin typeface="Trebuchet MS" pitchFamily="34" charset="0"/>
              </a:rPr>
              <a:t> </a:t>
            </a:r>
            <a:r>
              <a:rPr lang="it-IT" sz="1500" b="1" i="1" dirty="0" err="1" smtClean="0">
                <a:solidFill>
                  <a:srgbClr val="C00000"/>
                </a:solidFill>
                <a:effectLst/>
                <a:latin typeface="Trebuchet MS" pitchFamily="34" charset="0"/>
              </a:rPr>
              <a:t>system</a:t>
            </a:r>
            <a:endParaRPr lang="it-IT" sz="1500" b="1" i="1" dirty="0">
              <a:solidFill>
                <a:srgbClr val="C00000"/>
              </a:solidFill>
              <a:effectLst/>
              <a:latin typeface="Trebuchet MS" pitchFamily="34" charset="0"/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1619672" y="2564904"/>
            <a:ext cx="6120680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 err="1" smtClean="0">
                <a:solidFill>
                  <a:schemeClr val="tx1"/>
                </a:solidFill>
                <a:latin typeface="Trebuchet MS" pitchFamily="34" charset="0"/>
              </a:rPr>
              <a:t>Strengthen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 the </a:t>
            </a:r>
            <a:r>
              <a:rPr lang="it-IT" sz="1500" b="1" dirty="0" smtClean="0">
                <a:solidFill>
                  <a:srgbClr val="C00000"/>
                </a:solidFill>
                <a:latin typeface="Trebuchet MS" pitchFamily="34" charset="0"/>
              </a:rPr>
              <a:t>link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it-IT" sz="1500" dirty="0" err="1" smtClean="0">
                <a:solidFill>
                  <a:schemeClr val="tx1"/>
                </a:solidFill>
                <a:latin typeface="Trebuchet MS" pitchFamily="34" charset="0"/>
              </a:rPr>
              <a:t>between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 the </a:t>
            </a:r>
            <a:r>
              <a:rPr lang="it-IT" sz="1500" b="1" dirty="0" smtClean="0">
                <a:solidFill>
                  <a:srgbClr val="C00000"/>
                </a:solidFill>
                <a:latin typeface="Trebuchet MS" pitchFamily="34" charset="0"/>
              </a:rPr>
              <a:t>policy </a:t>
            </a:r>
            <a:r>
              <a:rPr lang="it-IT" sz="1500" b="1" dirty="0" err="1" smtClean="0">
                <a:solidFill>
                  <a:srgbClr val="C00000"/>
                </a:solidFill>
                <a:latin typeface="Trebuchet MS" pitchFamily="34" charset="0"/>
              </a:rPr>
              <a:t>making</a:t>
            </a:r>
            <a:r>
              <a:rPr lang="it-IT" sz="1500" b="1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it-IT" sz="1500" b="1" dirty="0" err="1" smtClean="0">
                <a:solidFill>
                  <a:srgbClr val="C00000"/>
                </a:solidFill>
                <a:latin typeface="Trebuchet MS" pitchFamily="34" charset="0"/>
              </a:rPr>
              <a:t>level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 and the </a:t>
            </a:r>
            <a:r>
              <a:rPr lang="it-IT" sz="1500" b="1" dirty="0" err="1" smtClean="0">
                <a:solidFill>
                  <a:srgbClr val="C00000"/>
                </a:solidFill>
                <a:latin typeface="Trebuchet MS" pitchFamily="34" charset="0"/>
              </a:rPr>
              <a:t>day</a:t>
            </a:r>
            <a:r>
              <a:rPr lang="it-IT" sz="1500" b="1" dirty="0" smtClean="0">
                <a:solidFill>
                  <a:srgbClr val="C00000"/>
                </a:solidFill>
                <a:latin typeface="Trebuchet MS" pitchFamily="34" charset="0"/>
              </a:rPr>
              <a:t>-to-</a:t>
            </a:r>
            <a:r>
              <a:rPr lang="it-IT" sz="1500" b="1" dirty="0" err="1" smtClean="0">
                <a:solidFill>
                  <a:srgbClr val="C00000"/>
                </a:solidFill>
                <a:latin typeface="Trebuchet MS" pitchFamily="34" charset="0"/>
              </a:rPr>
              <a:t>day</a:t>
            </a:r>
            <a:r>
              <a:rPr lang="it-IT" sz="1500" b="1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it-IT" sz="1500" b="1" dirty="0" err="1" smtClean="0">
                <a:solidFill>
                  <a:srgbClr val="C00000"/>
                </a:solidFill>
                <a:latin typeface="Trebuchet MS" pitchFamily="34" charset="0"/>
              </a:rPr>
              <a:t>practice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endParaRPr lang="it-IT" sz="15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1619672" y="4149080"/>
            <a:ext cx="6120680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 err="1" smtClean="0">
                <a:solidFill>
                  <a:schemeClr val="tx1"/>
                </a:solidFill>
                <a:latin typeface="Trebuchet MS" pitchFamily="34" charset="0"/>
              </a:rPr>
              <a:t>Recognize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 the </a:t>
            </a:r>
            <a:r>
              <a:rPr lang="it-IT" sz="1500" dirty="0" err="1" smtClean="0">
                <a:solidFill>
                  <a:schemeClr val="tx1"/>
                </a:solidFill>
                <a:latin typeface="Trebuchet MS" pitchFamily="34" charset="0"/>
              </a:rPr>
              <a:t>strategic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it-IT" sz="1500" dirty="0" err="1" smtClean="0">
                <a:solidFill>
                  <a:schemeClr val="tx1"/>
                </a:solidFill>
                <a:latin typeface="Trebuchet MS" pitchFamily="34" charset="0"/>
              </a:rPr>
              <a:t>relevance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 of </a:t>
            </a:r>
            <a:r>
              <a:rPr lang="it-IT" sz="1500" b="1" dirty="0" err="1" smtClean="0">
                <a:solidFill>
                  <a:srgbClr val="C00000"/>
                </a:solidFill>
                <a:latin typeface="Trebuchet MS" pitchFamily="34" charset="0"/>
              </a:rPr>
              <a:t>specialized</a:t>
            </a:r>
            <a:r>
              <a:rPr lang="it-IT" sz="1500" b="1" dirty="0" smtClean="0">
                <a:solidFill>
                  <a:srgbClr val="C00000"/>
                </a:solidFill>
                <a:latin typeface="Trebuchet MS" pitchFamily="34" charset="0"/>
              </a:rPr>
              <a:t> know-how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 and </a:t>
            </a:r>
            <a:r>
              <a:rPr lang="it-IT" sz="1500" dirty="0" err="1" smtClean="0">
                <a:solidFill>
                  <a:schemeClr val="tx1"/>
                </a:solidFill>
                <a:latin typeface="Trebuchet MS" pitchFamily="34" charset="0"/>
              </a:rPr>
              <a:t>newly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it-IT" sz="1500" dirty="0" err="1" smtClean="0">
                <a:solidFill>
                  <a:schemeClr val="tx1"/>
                </a:solidFill>
                <a:latin typeface="Trebuchet MS" pitchFamily="34" charset="0"/>
              </a:rPr>
              <a:t>designed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it-IT" sz="1500" b="1" dirty="0" smtClean="0">
                <a:solidFill>
                  <a:srgbClr val="C00000"/>
                </a:solidFill>
                <a:latin typeface="Trebuchet MS" pitchFamily="34" charset="0"/>
              </a:rPr>
              <a:t>career </a:t>
            </a:r>
            <a:r>
              <a:rPr lang="it-IT" sz="1500" b="1" dirty="0" err="1" smtClean="0">
                <a:solidFill>
                  <a:srgbClr val="C00000"/>
                </a:solidFill>
                <a:latin typeface="Trebuchet MS" pitchFamily="34" charset="0"/>
              </a:rPr>
              <a:t>profiles</a:t>
            </a:r>
            <a:r>
              <a:rPr lang="it-IT" sz="1500" b="1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for public buyers</a:t>
            </a:r>
            <a:endParaRPr lang="it-IT" sz="15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1619672" y="3356992"/>
            <a:ext cx="6120680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 err="1" smtClean="0">
                <a:solidFill>
                  <a:schemeClr val="tx1"/>
                </a:solidFill>
                <a:latin typeface="Trebuchet MS" pitchFamily="34" charset="0"/>
              </a:rPr>
              <a:t>Multiplicity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 of </a:t>
            </a:r>
            <a:r>
              <a:rPr lang="it-IT" sz="1500" dirty="0" err="1" smtClean="0">
                <a:solidFill>
                  <a:schemeClr val="tx1"/>
                </a:solidFill>
                <a:latin typeface="Trebuchet MS" pitchFamily="34" charset="0"/>
              </a:rPr>
              <a:t>objectives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it-IT" sz="1500" dirty="0" err="1" smtClean="0">
                <a:solidFill>
                  <a:schemeClr val="tx1"/>
                </a:solidFill>
                <a:latin typeface="Trebuchet MS" pitchFamily="34" charset="0"/>
              </a:rPr>
              <a:t>calls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 for a </a:t>
            </a:r>
            <a:r>
              <a:rPr lang="it-IT" sz="1500" dirty="0" err="1" smtClean="0">
                <a:solidFill>
                  <a:schemeClr val="tx1"/>
                </a:solidFill>
                <a:latin typeface="Trebuchet MS" pitchFamily="34" charset="0"/>
              </a:rPr>
              <a:t>higher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 (</a:t>
            </a:r>
            <a:r>
              <a:rPr lang="it-IT" sz="1500" dirty="0" err="1" smtClean="0">
                <a:solidFill>
                  <a:schemeClr val="tx1"/>
                </a:solidFill>
                <a:latin typeface="Trebuchet MS" pitchFamily="34" charset="0"/>
              </a:rPr>
              <a:t>not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it-IT" sz="1500" dirty="0" err="1" smtClean="0">
                <a:solidFill>
                  <a:schemeClr val="tx1"/>
                </a:solidFill>
                <a:latin typeface="Trebuchet MS" pitchFamily="34" charset="0"/>
              </a:rPr>
              <a:t>lower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!) </a:t>
            </a:r>
            <a:r>
              <a:rPr lang="it-IT" sz="1500" dirty="0" err="1" smtClean="0">
                <a:solidFill>
                  <a:schemeClr val="tx1"/>
                </a:solidFill>
                <a:latin typeface="Trebuchet MS" pitchFamily="34" charset="0"/>
              </a:rPr>
              <a:t>effort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 in </a:t>
            </a:r>
            <a:r>
              <a:rPr lang="it-IT" sz="1500" dirty="0" err="1" smtClean="0">
                <a:solidFill>
                  <a:schemeClr val="tx1"/>
                </a:solidFill>
                <a:latin typeface="Trebuchet MS" pitchFamily="34" charset="0"/>
              </a:rPr>
              <a:t>developing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it-IT" sz="1500" b="1" i="1" dirty="0" err="1" smtClean="0">
                <a:solidFill>
                  <a:srgbClr val="C00000"/>
                </a:solidFill>
                <a:latin typeface="Trebuchet MS" pitchFamily="34" charset="0"/>
              </a:rPr>
              <a:t>measures</a:t>
            </a:r>
            <a:r>
              <a:rPr lang="it-IT" sz="1500" b="1" i="1" dirty="0" smtClean="0">
                <a:solidFill>
                  <a:srgbClr val="C00000"/>
                </a:solidFill>
                <a:latin typeface="Trebuchet MS" pitchFamily="34" charset="0"/>
              </a:rPr>
              <a:t> of </a:t>
            </a:r>
            <a:r>
              <a:rPr lang="it-IT" sz="1500" b="1" i="1" dirty="0" err="1" smtClean="0">
                <a:solidFill>
                  <a:srgbClr val="C00000"/>
                </a:solidFill>
                <a:latin typeface="Trebuchet MS" pitchFamily="34" charset="0"/>
              </a:rPr>
              <a:t>effectiveness</a:t>
            </a:r>
            <a:r>
              <a:rPr lang="it-IT" sz="1500" b="1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of public </a:t>
            </a:r>
            <a:r>
              <a:rPr lang="it-IT" sz="1500" dirty="0" err="1" smtClean="0">
                <a:solidFill>
                  <a:schemeClr val="tx1"/>
                </a:solidFill>
                <a:latin typeface="Trebuchet MS" pitchFamily="34" charset="0"/>
              </a:rPr>
              <a:t>procurement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endParaRPr lang="it-IT" sz="15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1619672" y="4941168"/>
            <a:ext cx="6120680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/>
          </a:bodyPr>
          <a:lstStyle/>
          <a:p>
            <a:pPr algn="ctr"/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Design the new </a:t>
            </a:r>
            <a:r>
              <a:rPr lang="it-IT" sz="1500" dirty="0" err="1" smtClean="0">
                <a:solidFill>
                  <a:schemeClr val="tx1"/>
                </a:solidFill>
                <a:latin typeface="Trebuchet MS" pitchFamily="34" charset="0"/>
              </a:rPr>
              <a:t>waves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 of </a:t>
            </a:r>
            <a:r>
              <a:rPr lang="it-IT" sz="1500" b="1" i="1" dirty="0" smtClean="0">
                <a:solidFill>
                  <a:srgbClr val="C00000"/>
                </a:solidFill>
                <a:latin typeface="Trebuchet MS" pitchFamily="34" charset="0"/>
              </a:rPr>
              <a:t>e-</a:t>
            </a:r>
            <a:r>
              <a:rPr lang="it-IT" sz="1500" b="1" i="1" dirty="0" err="1" smtClean="0">
                <a:solidFill>
                  <a:srgbClr val="C00000"/>
                </a:solidFill>
                <a:latin typeface="Trebuchet MS" pitchFamily="34" charset="0"/>
              </a:rPr>
              <a:t>procurement</a:t>
            </a:r>
            <a:r>
              <a:rPr lang="it-IT" sz="1500" b="1" i="1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it-IT" sz="1500" b="1" i="1" dirty="0" err="1" smtClean="0">
                <a:solidFill>
                  <a:srgbClr val="C00000"/>
                </a:solidFill>
                <a:latin typeface="Trebuchet MS" pitchFamily="34" charset="0"/>
              </a:rPr>
              <a:t>reforms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 by </a:t>
            </a:r>
            <a:r>
              <a:rPr lang="it-IT" sz="1500" dirty="0" err="1" smtClean="0">
                <a:solidFill>
                  <a:schemeClr val="tx1"/>
                </a:solidFill>
                <a:latin typeface="Trebuchet MS" pitchFamily="34" charset="0"/>
              </a:rPr>
              <a:t>taking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 a </a:t>
            </a:r>
            <a:r>
              <a:rPr lang="it-IT" sz="1500" b="1" i="1" dirty="0" err="1" smtClean="0">
                <a:solidFill>
                  <a:srgbClr val="C00000"/>
                </a:solidFill>
                <a:latin typeface="Trebuchet MS" pitchFamily="34" charset="0"/>
              </a:rPr>
              <a:t>transnational</a:t>
            </a:r>
            <a:r>
              <a:rPr lang="it-IT" sz="1500" b="1" i="1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it-IT" sz="1500" b="1" i="1" dirty="0" err="1" smtClean="0">
                <a:solidFill>
                  <a:srgbClr val="C00000"/>
                </a:solidFill>
                <a:latin typeface="Trebuchet MS" pitchFamily="34" charset="0"/>
              </a:rPr>
              <a:t>stance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it-IT" sz="1500" dirty="0" err="1" smtClean="0">
                <a:solidFill>
                  <a:schemeClr val="tx1"/>
                </a:solidFill>
                <a:latin typeface="Trebuchet MS" pitchFamily="34" charset="0"/>
              </a:rPr>
              <a:t>while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it-IT" sz="1500" b="1" i="1" dirty="0" err="1" smtClean="0">
                <a:solidFill>
                  <a:srgbClr val="C00000"/>
                </a:solidFill>
                <a:latin typeface="Trebuchet MS" pitchFamily="34" charset="0"/>
              </a:rPr>
              <a:t>avoiding</a:t>
            </a:r>
            <a:r>
              <a:rPr lang="it-IT" sz="1500" b="1" i="1" dirty="0" smtClean="0">
                <a:solidFill>
                  <a:srgbClr val="C00000"/>
                </a:solidFill>
                <a:latin typeface="Trebuchet MS" pitchFamily="34" charset="0"/>
              </a:rPr>
              <a:t> copy-and-paste </a:t>
            </a:r>
            <a:r>
              <a:rPr lang="it-IT" sz="1500" b="1" i="1" dirty="0" err="1" smtClean="0">
                <a:solidFill>
                  <a:srgbClr val="C00000"/>
                </a:solidFill>
                <a:latin typeface="Trebuchet MS" pitchFamily="34" charset="0"/>
              </a:rPr>
              <a:t>solutions</a:t>
            </a:r>
            <a:r>
              <a:rPr lang="it-IT" sz="1500" dirty="0" smtClean="0">
                <a:solidFill>
                  <a:schemeClr val="tx1"/>
                </a:solidFill>
                <a:latin typeface="Trebuchet MS" pitchFamily="34" charset="0"/>
              </a:rPr>
              <a:t>  </a:t>
            </a:r>
            <a:endParaRPr lang="it-IT" sz="1500" b="1" i="1" dirty="0">
              <a:solidFill>
                <a:srgbClr val="C00000"/>
              </a:solidFill>
              <a:effectLst/>
              <a:latin typeface="Trebuchet MS" pitchFamily="34" charset="0"/>
            </a:endParaRPr>
          </a:p>
        </p:txBody>
      </p:sp>
      <p:sp>
        <p:nvSpPr>
          <p:cNvPr id="9" name="Ovale 8"/>
          <p:cNvSpPr/>
          <p:nvPr/>
        </p:nvSpPr>
        <p:spPr>
          <a:xfrm>
            <a:off x="611560" y="980728"/>
            <a:ext cx="360040" cy="28803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Trebuchet MS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8056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 txBox="1">
            <a:spLocks noChangeArrowheads="1"/>
          </p:cNvSpPr>
          <p:nvPr/>
        </p:nvSpPr>
        <p:spPr>
          <a:xfrm>
            <a:off x="3819433" y="836712"/>
            <a:ext cx="2192727" cy="609600"/>
          </a:xfrm>
          <a:prstGeom prst="rect">
            <a:avLst/>
          </a:prstGeom>
          <a:noFill/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400" b="1" dirty="0" err="1" smtClean="0">
                <a:solidFill>
                  <a:srgbClr val="004488"/>
                </a:solidFill>
                <a:latin typeface="Trebuchet MS" pitchFamily="34" charset="0"/>
              </a:rPr>
              <a:t>Roadmap</a:t>
            </a:r>
            <a:endParaRPr lang="it-IT" sz="2400" b="1" dirty="0">
              <a:solidFill>
                <a:srgbClr val="004488"/>
              </a:solidFill>
              <a:latin typeface="Trebuchet MS" pitchFamily="34" charset="0"/>
            </a:endParaRPr>
          </a:p>
        </p:txBody>
      </p:sp>
      <p:grpSp>
        <p:nvGrpSpPr>
          <p:cNvPr id="13" name="Gruppo 12"/>
          <p:cNvGrpSpPr/>
          <p:nvPr/>
        </p:nvGrpSpPr>
        <p:grpSpPr>
          <a:xfrm>
            <a:off x="1187624" y="2204864"/>
            <a:ext cx="6408712" cy="576064"/>
            <a:chOff x="1187624" y="2204864"/>
            <a:chExt cx="6408712" cy="576064"/>
          </a:xfrm>
        </p:grpSpPr>
        <p:sp>
          <p:nvSpPr>
            <p:cNvPr id="6" name="Rettangolo arrotondato 5"/>
            <p:cNvSpPr/>
            <p:nvPr/>
          </p:nvSpPr>
          <p:spPr>
            <a:xfrm>
              <a:off x="1907704" y="2204864"/>
              <a:ext cx="5688632" cy="576064"/>
            </a:xfrm>
            <a:prstGeom prst="roundRect">
              <a:avLst/>
            </a:prstGeom>
            <a:solidFill>
              <a:srgbClr val="5F5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err="1" smtClean="0"/>
                <a:t>Introduction</a:t>
              </a:r>
              <a:endParaRPr lang="it-IT" b="1" dirty="0"/>
            </a:p>
          </p:txBody>
        </p:sp>
        <p:sp>
          <p:nvSpPr>
            <p:cNvPr id="2" name="Ovale 1"/>
            <p:cNvSpPr/>
            <p:nvPr/>
          </p:nvSpPr>
          <p:spPr>
            <a:xfrm>
              <a:off x="1187624" y="2276872"/>
              <a:ext cx="432048" cy="432048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smtClean="0">
                  <a:solidFill>
                    <a:schemeClr val="bg1"/>
                  </a:solidFill>
                  <a:latin typeface="Trebuchet MS" pitchFamily="34" charset="0"/>
                </a:rPr>
                <a:t>1</a:t>
              </a:r>
              <a:endParaRPr lang="it-IT" b="1" dirty="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14" name="Gruppo 13"/>
          <p:cNvGrpSpPr/>
          <p:nvPr/>
        </p:nvGrpSpPr>
        <p:grpSpPr>
          <a:xfrm>
            <a:off x="1187624" y="3356992"/>
            <a:ext cx="6408712" cy="576064"/>
            <a:chOff x="1187624" y="3284984"/>
            <a:chExt cx="6408712" cy="576064"/>
          </a:xfrm>
        </p:grpSpPr>
        <p:sp>
          <p:nvSpPr>
            <p:cNvPr id="7" name="Rettangolo arrotondato 6"/>
            <p:cNvSpPr/>
            <p:nvPr/>
          </p:nvSpPr>
          <p:spPr>
            <a:xfrm>
              <a:off x="1907704" y="3284984"/>
              <a:ext cx="5688632" cy="576064"/>
            </a:xfrm>
            <a:prstGeom prst="roundRect">
              <a:avLst/>
            </a:prstGeom>
            <a:solidFill>
              <a:srgbClr val="5F5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smtClean="0"/>
                <a:t>Beyond the </a:t>
              </a:r>
              <a:r>
                <a:rPr lang="it-IT" b="1" dirty="0" err="1" smtClean="0"/>
                <a:t>Babel</a:t>
              </a:r>
              <a:r>
                <a:rPr lang="it-IT" b="1" dirty="0" smtClean="0"/>
                <a:t> of </a:t>
              </a:r>
              <a:r>
                <a:rPr lang="it-IT" b="1" dirty="0" err="1" smtClean="0"/>
                <a:t>Rules</a:t>
              </a:r>
              <a:r>
                <a:rPr lang="it-IT" b="1" dirty="0" smtClean="0"/>
                <a:t>: Global Trends in PP</a:t>
              </a:r>
              <a:endParaRPr lang="it-IT" b="1" dirty="0"/>
            </a:p>
          </p:txBody>
        </p:sp>
        <p:sp>
          <p:nvSpPr>
            <p:cNvPr id="11" name="Ovale 10"/>
            <p:cNvSpPr/>
            <p:nvPr/>
          </p:nvSpPr>
          <p:spPr>
            <a:xfrm>
              <a:off x="1187624" y="3356992"/>
              <a:ext cx="432048" cy="432048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>
                  <a:solidFill>
                    <a:schemeClr val="bg1"/>
                  </a:solidFill>
                  <a:latin typeface="Trebuchet MS" pitchFamily="34" charset="0"/>
                </a:rPr>
                <a:t>2</a:t>
              </a:r>
            </a:p>
          </p:txBody>
        </p:sp>
      </p:grpSp>
      <p:grpSp>
        <p:nvGrpSpPr>
          <p:cNvPr id="15" name="Gruppo 14"/>
          <p:cNvGrpSpPr/>
          <p:nvPr/>
        </p:nvGrpSpPr>
        <p:grpSpPr>
          <a:xfrm>
            <a:off x="1187624" y="4437112"/>
            <a:ext cx="6408712" cy="576064"/>
            <a:chOff x="1187624" y="4365104"/>
            <a:chExt cx="6408712" cy="576064"/>
          </a:xfrm>
        </p:grpSpPr>
        <p:sp>
          <p:nvSpPr>
            <p:cNvPr id="8" name="Rettangolo arrotondato 7"/>
            <p:cNvSpPr/>
            <p:nvPr/>
          </p:nvSpPr>
          <p:spPr>
            <a:xfrm>
              <a:off x="1907704" y="4365104"/>
              <a:ext cx="5688632" cy="576064"/>
            </a:xfrm>
            <a:prstGeom prst="roundRect">
              <a:avLst/>
            </a:prstGeom>
            <a:solidFill>
              <a:srgbClr val="5F5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smtClean="0"/>
                <a:t>Are global </a:t>
              </a:r>
              <a:r>
                <a:rPr lang="it-IT" b="1" dirty="0" err="1" smtClean="0"/>
                <a:t>strategies</a:t>
              </a:r>
              <a:r>
                <a:rPr lang="it-IT" b="1" dirty="0" smtClean="0"/>
                <a:t> </a:t>
              </a:r>
              <a:r>
                <a:rPr lang="it-IT" b="1" dirty="0" err="1" smtClean="0"/>
                <a:t>feasible</a:t>
              </a:r>
              <a:r>
                <a:rPr lang="it-IT" b="1" dirty="0" smtClean="0"/>
                <a:t>? </a:t>
              </a:r>
              <a:endParaRPr lang="it-IT" b="1" dirty="0"/>
            </a:p>
          </p:txBody>
        </p:sp>
        <p:sp>
          <p:nvSpPr>
            <p:cNvPr id="12" name="Ovale 11"/>
            <p:cNvSpPr/>
            <p:nvPr/>
          </p:nvSpPr>
          <p:spPr>
            <a:xfrm>
              <a:off x="1187624" y="4437112"/>
              <a:ext cx="432048" cy="432048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>
                  <a:solidFill>
                    <a:schemeClr val="bg1"/>
                  </a:solidFill>
                  <a:latin typeface="Trebuchet MS" pitchFamily="34" charset="0"/>
                </a:rPr>
                <a:t>3</a:t>
              </a:r>
            </a:p>
          </p:txBody>
        </p:sp>
      </p:grpSp>
      <p:pic>
        <p:nvPicPr>
          <p:cNvPr id="16" name="Picture 8" descr="Marco:LAVORI IN CORSO:Consip:flash01.pn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2" r="1492"/>
          <a:stretch>
            <a:fillRect/>
          </a:stretch>
        </p:blipFill>
        <p:spPr bwMode="auto">
          <a:xfrm>
            <a:off x="0" y="5489575"/>
            <a:ext cx="9144000" cy="139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24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8" descr="Marco:LAVORI IN CORSO:Consip:flash01.pn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2" r="1492"/>
          <a:stretch>
            <a:fillRect/>
          </a:stretch>
        </p:blipFill>
        <p:spPr bwMode="auto">
          <a:xfrm>
            <a:off x="0" y="5489575"/>
            <a:ext cx="9144000" cy="139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Gruppo 17"/>
          <p:cNvGrpSpPr/>
          <p:nvPr/>
        </p:nvGrpSpPr>
        <p:grpSpPr>
          <a:xfrm>
            <a:off x="1538431" y="4631998"/>
            <a:ext cx="6417945" cy="1922601"/>
            <a:chOff x="1115616" y="4285610"/>
            <a:chExt cx="7131050" cy="2136223"/>
          </a:xfrm>
        </p:grpSpPr>
        <p:sp>
          <p:nvSpPr>
            <p:cNvPr id="2" name="Rectangle 8"/>
            <p:cNvSpPr>
              <a:spLocks noChangeArrowheads="1"/>
            </p:cNvSpPr>
            <p:nvPr/>
          </p:nvSpPr>
          <p:spPr bwMode="auto">
            <a:xfrm>
              <a:off x="3067372" y="4285610"/>
              <a:ext cx="4749800" cy="82708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12700">
              <a:solidFill>
                <a:srgbClr val="969696"/>
              </a:solidFill>
              <a:miter lim="800000"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  <a:reflection blurRad="6350" stA="52000" endA="300" endPos="3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0" tIns="0" rIns="0" bIns="0" anchor="b"/>
            <a:lstStyle/>
            <a:p>
              <a:pPr algn="ctr">
                <a:defRPr/>
              </a:pPr>
              <a:endParaRPr lang="en-US" sz="1100" i="1">
                <a:latin typeface="Trebuchet MS" pitchFamily="34" charset="0"/>
              </a:endParaRPr>
            </a:p>
          </p:txBody>
        </p:sp>
        <p:sp>
          <p:nvSpPr>
            <p:cNvPr id="3" name="AutoShape 10"/>
            <p:cNvSpPr>
              <a:spLocks noChangeArrowheads="1"/>
            </p:cNvSpPr>
            <p:nvPr/>
          </p:nvSpPr>
          <p:spPr bwMode="auto">
            <a:xfrm>
              <a:off x="4792984" y="4456341"/>
              <a:ext cx="1439862" cy="404813"/>
            </a:xfrm>
            <a:prstGeom prst="homePlate">
              <a:avLst>
                <a:gd name="adj" fmla="val 36869"/>
              </a:avLst>
            </a:prstGeom>
            <a:gradFill flip="none" rotWithShape="1">
              <a:gsLst>
                <a:gs pos="0">
                  <a:srgbClr val="FFFFFF">
                    <a:shade val="30000"/>
                    <a:satMod val="115000"/>
                  </a:srgbClr>
                </a:gs>
                <a:gs pos="50000">
                  <a:srgbClr val="FFFFFF">
                    <a:shade val="67500"/>
                    <a:satMod val="115000"/>
                  </a:srgbClr>
                </a:gs>
                <a:gs pos="100000">
                  <a:srgbClr val="FFFF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1100" b="1" smtClean="0">
                  <a:latin typeface="Trebuchet MS" pitchFamily="34" charset="0"/>
                </a:rPr>
                <a:t>“Exposure”</a:t>
              </a:r>
              <a:endParaRPr lang="en-US" sz="1100" b="1">
                <a:latin typeface="Trebuchet MS" pitchFamily="34" charset="0"/>
              </a:endParaRPr>
            </a:p>
          </p:txBody>
        </p:sp>
        <p:sp>
          <p:nvSpPr>
            <p:cNvPr id="4" name="AutoShape 11"/>
            <p:cNvSpPr>
              <a:spLocks noChangeArrowheads="1"/>
            </p:cNvSpPr>
            <p:nvPr/>
          </p:nvSpPr>
          <p:spPr bwMode="auto">
            <a:xfrm>
              <a:off x="3278510" y="4456341"/>
              <a:ext cx="1439862" cy="404813"/>
            </a:xfrm>
            <a:prstGeom prst="homePlate">
              <a:avLst>
                <a:gd name="adj" fmla="val 26660"/>
              </a:avLst>
            </a:prstGeom>
            <a:gradFill flip="none" rotWithShape="1">
              <a:gsLst>
                <a:gs pos="0">
                  <a:srgbClr val="FFFFFF">
                    <a:shade val="30000"/>
                    <a:satMod val="115000"/>
                  </a:srgbClr>
                </a:gs>
                <a:gs pos="50000">
                  <a:srgbClr val="FFFFFF">
                    <a:shade val="67500"/>
                    <a:satMod val="115000"/>
                  </a:srgbClr>
                </a:gs>
                <a:gs pos="100000">
                  <a:srgbClr val="FFFF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1100" b="1" smtClean="0">
                  <a:latin typeface="Trebuchet MS" pitchFamily="34" charset="0"/>
                </a:rPr>
                <a:t>Research</a:t>
              </a:r>
              <a:endParaRPr lang="en-US" sz="1100" b="1">
                <a:latin typeface="Trebuchet MS" pitchFamily="34" charset="0"/>
              </a:endParaRPr>
            </a:p>
          </p:txBody>
        </p:sp>
        <p:sp>
          <p:nvSpPr>
            <p:cNvPr id="5" name="AutoShape 12"/>
            <p:cNvSpPr>
              <a:spLocks noChangeArrowheads="1"/>
            </p:cNvSpPr>
            <p:nvPr/>
          </p:nvSpPr>
          <p:spPr bwMode="auto">
            <a:xfrm>
              <a:off x="6304285" y="4456341"/>
              <a:ext cx="1439862" cy="404813"/>
            </a:xfrm>
            <a:prstGeom prst="homePlate">
              <a:avLst>
                <a:gd name="adj" fmla="val 30200"/>
              </a:avLst>
            </a:prstGeom>
            <a:gradFill flip="none" rotWithShape="1">
              <a:gsLst>
                <a:gs pos="0">
                  <a:srgbClr val="FFFFFF">
                    <a:shade val="30000"/>
                    <a:satMod val="115000"/>
                  </a:srgbClr>
                </a:gs>
                <a:gs pos="50000">
                  <a:srgbClr val="FFFFFF">
                    <a:shade val="67500"/>
                    <a:satMod val="115000"/>
                  </a:srgbClr>
                </a:gs>
                <a:gs pos="100000">
                  <a:srgbClr val="FFFF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1100" b="1" smtClean="0">
                  <a:latin typeface="Trebuchet MS" pitchFamily="34" charset="0"/>
                </a:rPr>
                <a:t>Publications</a:t>
              </a:r>
              <a:endParaRPr lang="en-US" sz="1100" b="1">
                <a:latin typeface="Trebuchet MS" pitchFamily="34" charset="0"/>
              </a:endParaRPr>
            </a:p>
          </p:txBody>
        </p:sp>
        <p:sp>
          <p:nvSpPr>
            <p:cNvPr id="6" name="Rectangle 13"/>
            <p:cNvSpPr>
              <a:spLocks noChangeArrowheads="1"/>
            </p:cNvSpPr>
            <p:nvPr/>
          </p:nvSpPr>
          <p:spPr bwMode="auto">
            <a:xfrm>
              <a:off x="1506859" y="4285610"/>
              <a:ext cx="1439862" cy="82708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12700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lIns="0" tIns="0" rIns="0" bIns="0" anchor="ctr"/>
            <a:lstStyle/>
            <a:p>
              <a:pPr algn="ctr">
                <a:defRPr/>
              </a:pPr>
              <a:endParaRPr lang="en-US" sz="1100" b="1" dirty="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</a:endParaRPr>
            </a:p>
            <a:p>
              <a:pPr algn="ctr">
                <a:defRPr/>
              </a:pPr>
              <a:r>
                <a:rPr lang="en-US" sz="1100" b="1" dirty="0" smtClean="0">
                  <a:solidFill>
                    <a:schemeClr val="bg1">
                      <a:lumMod val="95000"/>
                    </a:schemeClr>
                  </a:solidFill>
                  <a:latin typeface="Trebuchet MS" pitchFamily="34" charset="0"/>
                </a:rPr>
                <a:t>Core Consultancy</a:t>
              </a:r>
            </a:p>
            <a:p>
              <a:pPr algn="ctr">
                <a:spcBef>
                  <a:spcPct val="40000"/>
                </a:spcBef>
                <a:defRPr/>
              </a:pPr>
              <a:endParaRPr lang="en-US" sz="1100" i="1" dirty="0">
                <a:latin typeface="Trebuchet MS" pitchFamily="34" charset="0"/>
              </a:endParaRPr>
            </a:p>
          </p:txBody>
        </p:sp>
        <p:sp>
          <p:nvSpPr>
            <p:cNvPr id="7" name="Text Box 17"/>
            <p:cNvSpPr txBox="1">
              <a:spLocks noChangeArrowheads="1"/>
            </p:cNvSpPr>
            <p:nvPr/>
          </p:nvSpPr>
          <p:spPr bwMode="auto">
            <a:xfrm>
              <a:off x="1501379" y="5293319"/>
              <a:ext cx="1512887" cy="752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CD88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40458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5738" indent="-185738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  <a:buFont typeface="Wingdings" pitchFamily="2" charset="2"/>
                <a:buChar char="§"/>
              </a:pPr>
              <a:r>
                <a:rPr lang="en-US" sz="1000" i="1" smtClean="0">
                  <a:latin typeface="Trebuchet MS" pitchFamily="34" charset="0"/>
                </a:rPr>
                <a:t>Procurement design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  <a:buFont typeface="Wingdings" pitchFamily="2" charset="2"/>
                <a:buChar char="§"/>
              </a:pPr>
              <a:r>
                <a:rPr lang="en-US" sz="1000" i="1" smtClean="0">
                  <a:latin typeface="Trebuchet MS" pitchFamily="34" charset="0"/>
                </a:rPr>
                <a:t>Innovative e-proc tools</a:t>
              </a:r>
              <a:endParaRPr lang="en-US" sz="1000" i="1">
                <a:latin typeface="Trebuchet MS" pitchFamily="34" charset="0"/>
              </a:endParaRPr>
            </a:p>
          </p:txBody>
        </p:sp>
        <p:sp>
          <p:nvSpPr>
            <p:cNvPr id="8" name="Text Box 18"/>
            <p:cNvSpPr txBox="1">
              <a:spLocks noChangeArrowheads="1"/>
            </p:cNvSpPr>
            <p:nvPr/>
          </p:nvSpPr>
          <p:spPr bwMode="auto">
            <a:xfrm>
              <a:off x="4718373" y="5293319"/>
              <a:ext cx="1645519" cy="6326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CD88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40458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185738" indent="-185738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  <a:buFont typeface="Wingdings" pitchFamily="2" charset="2"/>
                <a:buChar char="§"/>
              </a:pPr>
              <a:r>
                <a:rPr lang="en-US" sz="1000" i="1" smtClean="0">
                  <a:latin typeface="Trebuchet MS" pitchFamily="34" charset="0"/>
                </a:rPr>
                <a:t>Seminars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  <a:buFont typeface="Wingdings" pitchFamily="2" charset="2"/>
                <a:buChar char="§"/>
              </a:pPr>
              <a:r>
                <a:rPr lang="en-US" sz="1000" i="1" smtClean="0">
                  <a:latin typeface="Trebuchet MS" pitchFamily="34" charset="0"/>
                </a:rPr>
                <a:t>Workshops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  <a:buFont typeface="Wingdings" pitchFamily="2" charset="2"/>
                <a:buChar char="§"/>
              </a:pPr>
              <a:r>
                <a:rPr lang="en-US" sz="1000" i="1" smtClean="0">
                  <a:latin typeface="Trebuchet MS" pitchFamily="34" charset="0"/>
                </a:rPr>
                <a:t>Training/Teaching </a:t>
              </a:r>
              <a:endParaRPr lang="en-US" sz="1000" i="1">
                <a:latin typeface="Trebuchet MS" pitchFamily="34" charset="0"/>
              </a:endParaRPr>
            </a:p>
          </p:txBody>
        </p:sp>
        <p:sp>
          <p:nvSpPr>
            <p:cNvPr id="9" name="Text Box 19"/>
            <p:cNvSpPr txBox="1">
              <a:spLocks noChangeArrowheads="1"/>
            </p:cNvSpPr>
            <p:nvPr/>
          </p:nvSpPr>
          <p:spPr bwMode="auto">
            <a:xfrm>
              <a:off x="3131740" y="5293319"/>
              <a:ext cx="1512888" cy="1128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CD88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40458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5738" indent="-185738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  <a:buFont typeface="Wingdings" pitchFamily="2" charset="2"/>
                <a:buChar char="§"/>
              </a:pPr>
              <a:r>
                <a:rPr lang="en-US" sz="1000" i="1" smtClean="0">
                  <a:latin typeface="Trebuchet MS" pitchFamily="34" charset="0"/>
                </a:rPr>
                <a:t>Papers (theoretical, empirical)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  <a:buFont typeface="Wingdings" pitchFamily="2" charset="2"/>
                <a:buChar char="§"/>
              </a:pPr>
              <a:r>
                <a:rPr lang="en-US" sz="1000" i="1" smtClean="0">
                  <a:latin typeface="Trebuchet MS" pitchFamily="34" charset="0"/>
                </a:rPr>
                <a:t>Case studies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  <a:buFont typeface="Wingdings" pitchFamily="2" charset="2"/>
                <a:buChar char="§"/>
              </a:pPr>
              <a:endParaRPr lang="en-US" sz="1000" i="1" smtClean="0">
                <a:latin typeface="Trebuchet MS" pitchFamily="34" charset="0"/>
              </a:endParaRPr>
            </a:p>
            <a:p>
              <a:pPr>
                <a:lnSpc>
                  <a:spcPct val="90000"/>
                </a:lnSpc>
                <a:spcBef>
                  <a:spcPct val="20000"/>
                </a:spcBef>
                <a:buFont typeface="Wingdings" pitchFamily="2" charset="2"/>
                <a:buChar char="§"/>
              </a:pPr>
              <a:endParaRPr lang="en-US" sz="1000" i="1">
                <a:latin typeface="Trebuchet MS" pitchFamily="34" charset="0"/>
              </a:endParaRPr>
            </a:p>
          </p:txBody>
        </p:sp>
        <p:sp>
          <p:nvSpPr>
            <p:cNvPr id="10" name="Text Box 20"/>
            <p:cNvSpPr txBox="1">
              <a:spLocks noChangeArrowheads="1"/>
            </p:cNvSpPr>
            <p:nvPr/>
          </p:nvSpPr>
          <p:spPr bwMode="auto">
            <a:xfrm>
              <a:off x="6303566" y="5293313"/>
              <a:ext cx="1512888" cy="7865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CD88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40458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5738" indent="-185738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  <a:buFont typeface="Wingdings" pitchFamily="2" charset="2"/>
                <a:buChar char="§"/>
              </a:pPr>
              <a:r>
                <a:rPr lang="en-US" sz="1000" i="1" smtClean="0">
                  <a:latin typeface="Trebuchet MS" pitchFamily="34" charset="0"/>
                </a:rPr>
                <a:t>Books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  <a:buFont typeface="Wingdings" pitchFamily="2" charset="2"/>
                <a:buChar char="§"/>
              </a:pPr>
              <a:r>
                <a:rPr lang="en-US" sz="1000" i="1" smtClean="0">
                  <a:latin typeface="Trebuchet MS" pitchFamily="34" charset="0"/>
                </a:rPr>
                <a:t>Refereed Journals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  <a:buFont typeface="Wingdings" pitchFamily="2" charset="2"/>
                <a:buChar char="§"/>
              </a:pPr>
              <a:r>
                <a:rPr lang="en-US" sz="1000" i="1" smtClean="0">
                  <a:latin typeface="Trebuchet MS" pitchFamily="34" charset="0"/>
                </a:rPr>
                <a:t>Position papers</a:t>
              </a:r>
              <a:endParaRPr lang="en-US" sz="1000" i="1">
                <a:latin typeface="Trebuchet MS" pitchFamily="34" charset="0"/>
              </a:endParaRPr>
            </a:p>
          </p:txBody>
        </p:sp>
        <p:sp>
          <p:nvSpPr>
            <p:cNvPr id="11" name="Line 31"/>
            <p:cNvSpPr>
              <a:spLocks noChangeShapeType="1"/>
            </p:cNvSpPr>
            <p:nvPr/>
          </p:nvSpPr>
          <p:spPr bwMode="auto">
            <a:xfrm>
              <a:off x="7884716" y="4572595"/>
              <a:ext cx="361950" cy="0"/>
            </a:xfrm>
            <a:prstGeom prst="line">
              <a:avLst/>
            </a:prstGeom>
            <a:noFill/>
            <a:ln w="28575">
              <a:solidFill>
                <a:srgbClr val="0B337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32"/>
            <p:cNvSpPr>
              <a:spLocks noChangeShapeType="1"/>
            </p:cNvSpPr>
            <p:nvPr/>
          </p:nvSpPr>
          <p:spPr bwMode="auto">
            <a:xfrm>
              <a:off x="8246666" y="4572595"/>
              <a:ext cx="0" cy="1655763"/>
            </a:xfrm>
            <a:prstGeom prst="line">
              <a:avLst/>
            </a:prstGeom>
            <a:noFill/>
            <a:ln w="28575">
              <a:solidFill>
                <a:srgbClr val="0B337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33"/>
            <p:cNvSpPr>
              <a:spLocks noChangeShapeType="1"/>
            </p:cNvSpPr>
            <p:nvPr/>
          </p:nvSpPr>
          <p:spPr bwMode="auto">
            <a:xfrm flipH="1">
              <a:off x="1115616" y="6228358"/>
              <a:ext cx="7131050" cy="0"/>
            </a:xfrm>
            <a:prstGeom prst="line">
              <a:avLst/>
            </a:prstGeom>
            <a:noFill/>
            <a:ln w="28575">
              <a:solidFill>
                <a:srgbClr val="0B337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34"/>
            <p:cNvSpPr>
              <a:spLocks noChangeShapeType="1"/>
            </p:cNvSpPr>
            <p:nvPr/>
          </p:nvSpPr>
          <p:spPr bwMode="auto">
            <a:xfrm flipV="1">
              <a:off x="1115616" y="4644033"/>
              <a:ext cx="0" cy="1584325"/>
            </a:xfrm>
            <a:prstGeom prst="line">
              <a:avLst/>
            </a:prstGeom>
            <a:noFill/>
            <a:ln w="28575">
              <a:solidFill>
                <a:srgbClr val="0B337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5"/>
            <p:cNvSpPr>
              <a:spLocks noChangeShapeType="1"/>
            </p:cNvSpPr>
            <p:nvPr/>
          </p:nvSpPr>
          <p:spPr bwMode="auto">
            <a:xfrm>
              <a:off x="1115616" y="4644033"/>
              <a:ext cx="361950" cy="0"/>
            </a:xfrm>
            <a:prstGeom prst="line">
              <a:avLst/>
            </a:prstGeom>
            <a:noFill/>
            <a:ln w="28575">
              <a:solidFill>
                <a:srgbClr val="0B337B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6"/>
          <p:cNvSpPr txBox="1">
            <a:spLocks noChangeArrowheads="1"/>
          </p:cNvSpPr>
          <p:nvPr/>
        </p:nvSpPr>
        <p:spPr>
          <a:xfrm>
            <a:off x="1331640" y="908720"/>
            <a:ext cx="7056784" cy="609600"/>
          </a:xfrm>
          <a:prstGeom prst="rect">
            <a:avLst/>
          </a:prstGeom>
          <a:noFill/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004488"/>
                </a:solidFill>
                <a:latin typeface="Trebuchet MS" pitchFamily="34" charset="0"/>
              </a:rPr>
              <a:t>The Economics of Public Procurement at Consip</a:t>
            </a:r>
            <a:r>
              <a:rPr lang="en-US" sz="2400" b="1" dirty="0" smtClean="0">
                <a:solidFill>
                  <a:srgbClr val="004488"/>
                </a:solidFill>
                <a:latin typeface="Trebuchet MS" pitchFamily="34" charset="0"/>
              </a:rPr>
              <a:t> </a:t>
            </a:r>
            <a:endParaRPr lang="en-US" sz="2400" b="1" dirty="0">
              <a:solidFill>
                <a:srgbClr val="004488"/>
              </a:solidFill>
              <a:latin typeface="Trebuchet MS" pitchFamily="34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259632" y="1572351"/>
            <a:ext cx="6984776" cy="28592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1400" dirty="0" smtClean="0">
                <a:latin typeface="Trebuchet MS" pitchFamily="34" charset="0"/>
              </a:rPr>
              <a:t>Providing specialized know how on the </a:t>
            </a:r>
            <a:r>
              <a:rPr lang="en-US" sz="1400" b="1" i="1" dirty="0" smtClean="0">
                <a:solidFill>
                  <a:srgbClr val="C00000"/>
                </a:solidFill>
                <a:latin typeface="Trebuchet MS" pitchFamily="34" charset="0"/>
              </a:rPr>
              <a:t>economics of public procurement</a:t>
            </a:r>
            <a:r>
              <a:rPr lang="en-US" sz="1400" dirty="0" smtClean="0">
                <a:latin typeface="Trebuchet MS" pitchFamily="34" charset="0"/>
              </a:rPr>
              <a:t> to different stakeholders</a:t>
            </a:r>
            <a:r>
              <a:rPr lang="en-US" sz="1400" b="0" dirty="0" smtClean="0">
                <a:latin typeface="Trebuchet MS" pitchFamily="34" charset="0"/>
              </a:rPr>
              <a:t>: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400" b="0" dirty="0" smtClean="0">
                <a:latin typeface="Trebuchet MS" pitchFamily="34" charset="0"/>
              </a:rPr>
              <a:t> Designing nationwide </a:t>
            </a:r>
            <a:r>
              <a:rPr lang="en-US" sz="1400" dirty="0" smtClean="0">
                <a:latin typeface="Trebuchet MS" pitchFamily="34" charset="0"/>
              </a:rPr>
              <a:t>Framework Agreements:</a:t>
            </a:r>
          </a:p>
          <a:p>
            <a:pPr marL="1200150" lvl="2" indent="-28575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200" b="0" dirty="0" smtClean="0">
                <a:latin typeface="Trebuchet MS" pitchFamily="34" charset="0"/>
              </a:rPr>
              <a:t>Split contracts into multiple lots</a:t>
            </a:r>
          </a:p>
          <a:p>
            <a:pPr marL="1200150" lvl="2" indent="-28575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200" b="0" dirty="0" smtClean="0">
                <a:latin typeface="Trebuchet MS" pitchFamily="34" charset="0"/>
              </a:rPr>
              <a:t>Set scoring rules</a:t>
            </a:r>
            <a:r>
              <a:rPr lang="en-US" sz="1200" dirty="0" smtClean="0">
                <a:latin typeface="Trebuchet MS" pitchFamily="34" charset="0"/>
              </a:rPr>
              <a:t> and reserve prices</a:t>
            </a:r>
            <a:endParaRPr lang="en-US" sz="1200" dirty="0">
              <a:latin typeface="Trebuchet MS" pitchFamily="34" charset="0"/>
            </a:endParaRPr>
          </a:p>
          <a:p>
            <a:pPr marL="1200150" lvl="2" indent="-28575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200" dirty="0" smtClean="0">
                <a:latin typeface="Trebuchet MS" pitchFamily="34" charset="0"/>
              </a:rPr>
              <a:t>Set </a:t>
            </a:r>
            <a:r>
              <a:rPr lang="en-US" sz="1200" b="0" dirty="0" smtClean="0">
                <a:latin typeface="Trebuchet MS" pitchFamily="34" charset="0"/>
              </a:rPr>
              <a:t>appropriate quality incentives/penalties</a:t>
            </a:r>
          </a:p>
          <a:p>
            <a:pPr marL="1200150" lvl="2" indent="-28575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200" dirty="0" smtClean="0">
                <a:latin typeface="Trebuchet MS" pitchFamily="34" charset="0"/>
              </a:rPr>
              <a:t>Min</a:t>
            </a:r>
            <a:r>
              <a:rPr lang="en-US" sz="1200" b="0" dirty="0" smtClean="0">
                <a:latin typeface="Trebuchet MS" pitchFamily="34" charset="0"/>
              </a:rPr>
              <a:t> the risk of collusion among participating firms</a:t>
            </a:r>
            <a:endParaRPr lang="en-US" sz="1200" dirty="0" smtClean="0">
              <a:latin typeface="Trebuchet MS" pitchFamily="34" charset="0"/>
            </a:endParaRP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400" dirty="0" smtClean="0">
                <a:latin typeface="Trebuchet MS" pitchFamily="34" charset="0"/>
              </a:rPr>
              <a:t> Advising the Italian Treasury </a:t>
            </a:r>
            <a:r>
              <a:rPr lang="en-US" sz="1400" dirty="0" err="1" smtClean="0">
                <a:latin typeface="Trebuchet MS" pitchFamily="34" charset="0"/>
              </a:rPr>
              <a:t>Dept</a:t>
            </a:r>
            <a:r>
              <a:rPr lang="en-US" sz="1400" dirty="0" smtClean="0">
                <a:latin typeface="Trebuchet MS" pitchFamily="34" charset="0"/>
              </a:rPr>
              <a:t> on the </a:t>
            </a:r>
            <a:r>
              <a:rPr lang="en-US" sz="1400" b="1" i="1" dirty="0" smtClean="0">
                <a:solidFill>
                  <a:srgbClr val="C00000"/>
                </a:solidFill>
                <a:latin typeface="Trebuchet MS" pitchFamily="34" charset="0"/>
              </a:rPr>
              <a:t>Emission Trading Scheme</a:t>
            </a:r>
          </a:p>
          <a:p>
            <a:pPr marL="627063" lvl="1" indent="-169863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400" dirty="0" smtClean="0">
                <a:latin typeface="Trebuchet MS" pitchFamily="34" charset="0"/>
              </a:rPr>
              <a:t>Advising the EC on the </a:t>
            </a:r>
            <a:r>
              <a:rPr lang="en-US" sz="1400" b="1" i="1" dirty="0" smtClean="0">
                <a:solidFill>
                  <a:srgbClr val="C00000"/>
                </a:solidFill>
                <a:latin typeface="Trebuchet MS" pitchFamily="34" charset="0"/>
              </a:rPr>
              <a:t>Joint Procurement of the Common Auction Platform</a:t>
            </a:r>
            <a:r>
              <a:rPr lang="en-US" sz="1400" dirty="0" smtClean="0">
                <a:latin typeface="Trebuchet MS" pitchFamily="34" charset="0"/>
              </a:rPr>
              <a:t> (Emission Trading Scheme) </a:t>
            </a:r>
            <a:endParaRPr lang="en-US" sz="1400" b="0" dirty="0">
              <a:latin typeface="Trebuchet MS" pitchFamily="34" charset="0"/>
            </a:endParaRPr>
          </a:p>
        </p:txBody>
      </p:sp>
      <p:cxnSp>
        <p:nvCxnSpPr>
          <p:cNvPr id="20" name="Connettore 1 19"/>
          <p:cNvCxnSpPr/>
          <p:nvPr/>
        </p:nvCxnSpPr>
        <p:spPr>
          <a:xfrm>
            <a:off x="1332929" y="4509120"/>
            <a:ext cx="683947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ccia circolare a destra 18"/>
          <p:cNvSpPr/>
          <p:nvPr/>
        </p:nvSpPr>
        <p:spPr>
          <a:xfrm>
            <a:off x="395536" y="2852936"/>
            <a:ext cx="648072" cy="2151250"/>
          </a:xfrm>
          <a:prstGeom prst="curvedRightArrow">
            <a:avLst/>
          </a:prstGeom>
          <a:solidFill>
            <a:srgbClr val="004488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Ovale 20"/>
          <p:cNvSpPr/>
          <p:nvPr/>
        </p:nvSpPr>
        <p:spPr>
          <a:xfrm>
            <a:off x="611560" y="980728"/>
            <a:ext cx="360040" cy="28803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bg1"/>
                </a:solidFill>
                <a:latin typeface="Trebuchet MS" pitchFamily="34" charset="0"/>
              </a:rPr>
              <a:t>1</a:t>
            </a:r>
            <a:endParaRPr lang="it-IT" sz="16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3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09" descr="Marco:LAVORI IN CORSO:Consip:flash03.png"/>
          <p:cNvPicPr>
            <a:picLocks noChangeAspect="1" noChangeArrowheads="1"/>
          </p:cNvPicPr>
          <p:nvPr/>
        </p:nvPicPr>
        <p:blipFill>
          <a:blip r:embed="rId3" r:link="rId4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" r="44696" b="24202"/>
          <a:stretch>
            <a:fillRect/>
          </a:stretch>
        </p:blipFill>
        <p:spPr bwMode="auto">
          <a:xfrm>
            <a:off x="0" y="5108575"/>
            <a:ext cx="6705600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entagono 9"/>
          <p:cNvSpPr/>
          <p:nvPr/>
        </p:nvSpPr>
        <p:spPr>
          <a:xfrm>
            <a:off x="863588" y="2708920"/>
            <a:ext cx="4068452" cy="1872208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>
            <a:spLocks noChangeArrowheads="1"/>
          </p:cNvSpPr>
          <p:nvPr/>
        </p:nvSpPr>
        <p:spPr bwMode="auto">
          <a:xfrm>
            <a:off x="923255" y="1700808"/>
            <a:ext cx="1560513" cy="539750"/>
          </a:xfrm>
          <a:prstGeom prst="rect">
            <a:avLst/>
          </a:prstGeom>
          <a:solidFill>
            <a:srgbClr val="004488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/>
          <a:p>
            <a:pPr algn="ctr" defTabSz="449263">
              <a:lnSpc>
                <a:spcPct val="110000"/>
              </a:lnSpc>
              <a:spcBef>
                <a:spcPts val="875"/>
              </a:spcBef>
              <a:buClr>
                <a:srgbClr val="000000"/>
              </a:buClr>
              <a:buSzPct val="100000"/>
              <a:tabLst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</a:tabLst>
            </a:pPr>
            <a:r>
              <a:rPr lang="en-US" sz="1300" b="1" dirty="0" smtClean="0">
                <a:solidFill>
                  <a:schemeClr val="bg1"/>
                </a:solidFill>
                <a:latin typeface="Trebuchet MS" pitchFamily="34" charset="0"/>
              </a:rPr>
              <a:t>…from value </a:t>
            </a:r>
            <a:r>
              <a:rPr lang="en-US" sz="1300" b="1" dirty="0">
                <a:solidFill>
                  <a:schemeClr val="bg1"/>
                </a:solidFill>
                <a:latin typeface="Trebuchet MS" pitchFamily="34" charset="0"/>
              </a:rPr>
              <a:t>for </a:t>
            </a:r>
            <a:r>
              <a:rPr lang="en-US" sz="1300" b="1" dirty="0" smtClean="0">
                <a:solidFill>
                  <a:schemeClr val="bg1"/>
                </a:solidFill>
                <a:latin typeface="Trebuchet MS" pitchFamily="34" charset="0"/>
              </a:rPr>
              <a:t>money</a:t>
            </a:r>
            <a:r>
              <a:rPr lang="en-US" sz="1300" b="1" dirty="0">
                <a:solidFill>
                  <a:schemeClr val="bg1"/>
                </a:solidFill>
                <a:latin typeface="Trebuchet MS" pitchFamily="34" charset="0"/>
              </a:rPr>
              <a:t>…</a:t>
            </a:r>
          </a:p>
        </p:txBody>
      </p:sp>
      <p:sp>
        <p:nvSpPr>
          <p:cNvPr id="3" name="Rettangolo arrotondato 2"/>
          <p:cNvSpPr/>
          <p:nvPr/>
        </p:nvSpPr>
        <p:spPr>
          <a:xfrm>
            <a:off x="1043608" y="2852936"/>
            <a:ext cx="2952328" cy="50405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b="1" dirty="0" err="1" smtClean="0">
                <a:latin typeface="Trebuchet MS" pitchFamily="34" charset="0"/>
              </a:rPr>
              <a:t>Quality</a:t>
            </a:r>
            <a:endParaRPr lang="it-IT" sz="1500" b="1" dirty="0" smtClean="0">
              <a:latin typeface="Trebuchet MS" pitchFamily="34" charset="0"/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1043608" y="3356992"/>
            <a:ext cx="2952328" cy="50405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b="1" dirty="0" smtClean="0">
                <a:latin typeface="Trebuchet MS" pitchFamily="34" charset="0"/>
              </a:rPr>
              <a:t>Price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1043608" y="3861048"/>
            <a:ext cx="2952328" cy="50405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b="1" dirty="0" err="1" smtClean="0">
                <a:latin typeface="Trebuchet MS" pitchFamily="34" charset="0"/>
              </a:rPr>
              <a:t>Transaction</a:t>
            </a:r>
            <a:r>
              <a:rPr lang="it-IT" sz="1500" b="1" dirty="0" smtClean="0">
                <a:latin typeface="Trebuchet MS" pitchFamily="34" charset="0"/>
              </a:rPr>
              <a:t> </a:t>
            </a:r>
            <a:r>
              <a:rPr lang="it-IT" sz="1500" b="1" dirty="0" err="1" smtClean="0">
                <a:latin typeface="Trebuchet MS" pitchFamily="34" charset="0"/>
              </a:rPr>
              <a:t>Costs</a:t>
            </a:r>
            <a:endParaRPr lang="it-IT" sz="1500" b="1" dirty="0" smtClean="0">
              <a:latin typeface="Trebuchet MS" pitchFamily="34" charset="0"/>
            </a:endParaRPr>
          </a:p>
        </p:txBody>
      </p:sp>
      <p:sp>
        <p:nvSpPr>
          <p:cNvPr id="6" name="Freccia circolare a destra 5"/>
          <p:cNvSpPr/>
          <p:nvPr/>
        </p:nvSpPr>
        <p:spPr>
          <a:xfrm>
            <a:off x="251520" y="1916832"/>
            <a:ext cx="576064" cy="1944216"/>
          </a:xfrm>
          <a:prstGeom prst="curvedRightArrow">
            <a:avLst/>
          </a:prstGeom>
          <a:solidFill>
            <a:srgbClr val="004488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860032" y="3051537"/>
            <a:ext cx="3240360" cy="116955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5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Widening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procurement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choices</a:t>
            </a:r>
            <a:endPara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marL="285750" indent="-285750">
              <a:lnSpc>
                <a:spcPct val="105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Adopting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tools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for </a:t>
            </a: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speeding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up </a:t>
            </a: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processes</a:t>
            </a:r>
            <a:endPara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marL="285750" indent="-285750">
              <a:lnSpc>
                <a:spcPct val="105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Performance-</a:t>
            </a: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oriented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contracts</a:t>
            </a:r>
            <a:endParaRPr lang="it-IT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860032" y="5051981"/>
            <a:ext cx="3168352" cy="150656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285750" indent="-285750">
              <a:lnSpc>
                <a:spcPct val="105000"/>
              </a:lnSpc>
              <a:spcBef>
                <a:spcPts val="600"/>
              </a:spcBef>
              <a:buSzPct val="80000"/>
              <a:buFont typeface="Wingdings" pitchFamily="2" charset="2"/>
              <a:buChar char="Ø"/>
            </a:pPr>
            <a:r>
              <a:rPr lang="it-IT" sz="1300" dirty="0" err="1" smtClean="0">
                <a:latin typeface="Trebuchet MS" pitchFamily="34" charset="0"/>
              </a:rPr>
              <a:t>Buyer’s</a:t>
            </a:r>
            <a:r>
              <a:rPr lang="it-IT" sz="1300" dirty="0" smtClean="0">
                <a:latin typeface="Trebuchet MS" pitchFamily="34" charset="0"/>
              </a:rPr>
              <a:t> </a:t>
            </a:r>
            <a:r>
              <a:rPr lang="it-IT" sz="1300" dirty="0" err="1" smtClean="0">
                <a:latin typeface="Trebuchet MS" pitchFamily="34" charset="0"/>
              </a:rPr>
              <a:t>cost</a:t>
            </a:r>
            <a:r>
              <a:rPr lang="it-IT" sz="1300" dirty="0" smtClean="0">
                <a:latin typeface="Trebuchet MS" pitchFamily="34" charset="0"/>
              </a:rPr>
              <a:t> </a:t>
            </a:r>
            <a:r>
              <a:rPr lang="it-IT" sz="1300" dirty="0" err="1" smtClean="0">
                <a:latin typeface="Trebuchet MS" pitchFamily="34" charset="0"/>
              </a:rPr>
              <a:t>evaluated</a:t>
            </a:r>
            <a:r>
              <a:rPr lang="it-IT" sz="1300" dirty="0" smtClean="0">
                <a:latin typeface="Trebuchet MS" pitchFamily="34" charset="0"/>
              </a:rPr>
              <a:t> </a:t>
            </a:r>
            <a:r>
              <a:rPr lang="it-IT" sz="1300" dirty="0" err="1" smtClean="0">
                <a:latin typeface="Trebuchet MS" pitchFamily="34" charset="0"/>
              </a:rPr>
              <a:t>mostly</a:t>
            </a:r>
            <a:r>
              <a:rPr lang="it-IT" sz="1300" dirty="0" smtClean="0">
                <a:latin typeface="Trebuchet MS" pitchFamily="34" charset="0"/>
              </a:rPr>
              <a:t> </a:t>
            </a:r>
            <a:r>
              <a:rPr lang="it-IT" sz="1300" dirty="0" err="1" smtClean="0">
                <a:latin typeface="Trebuchet MS" pitchFamily="34" charset="0"/>
              </a:rPr>
              <a:t>at</a:t>
            </a:r>
            <a:r>
              <a:rPr lang="it-IT" sz="1300" dirty="0" smtClean="0">
                <a:latin typeface="Trebuchet MS" pitchFamily="34" charset="0"/>
              </a:rPr>
              <a:t> the </a:t>
            </a:r>
            <a:r>
              <a:rPr lang="it-IT" sz="1300" dirty="0" err="1" smtClean="0">
                <a:latin typeface="Trebuchet MS" pitchFamily="34" charset="0"/>
              </a:rPr>
              <a:t>purchasing</a:t>
            </a:r>
            <a:r>
              <a:rPr lang="it-IT" sz="1300" dirty="0" smtClean="0">
                <a:latin typeface="Trebuchet MS" pitchFamily="34" charset="0"/>
              </a:rPr>
              <a:t> stage</a:t>
            </a:r>
          </a:p>
          <a:p>
            <a:pPr marL="285750" indent="-285750">
              <a:lnSpc>
                <a:spcPct val="105000"/>
              </a:lnSpc>
              <a:spcBef>
                <a:spcPts val="600"/>
              </a:spcBef>
              <a:buSzPct val="80000"/>
              <a:buFont typeface="Wingdings" pitchFamily="2" charset="2"/>
              <a:buChar char="Ø"/>
            </a:pPr>
            <a:r>
              <a:rPr lang="it-IT" sz="1300" dirty="0" smtClean="0">
                <a:latin typeface="Trebuchet MS" pitchFamily="34" charset="0"/>
              </a:rPr>
              <a:t>Scope of the </a:t>
            </a:r>
            <a:r>
              <a:rPr lang="it-IT" sz="1300" dirty="0" err="1" smtClean="0">
                <a:latin typeface="Trebuchet MS" pitchFamily="34" charset="0"/>
              </a:rPr>
              <a:t>contract</a:t>
            </a:r>
            <a:r>
              <a:rPr lang="it-IT" sz="1300" dirty="0" smtClean="0">
                <a:latin typeface="Trebuchet MS" pitchFamily="34" charset="0"/>
              </a:rPr>
              <a:t> </a:t>
            </a:r>
            <a:r>
              <a:rPr lang="it-IT" sz="1300" dirty="0" err="1" smtClean="0">
                <a:latin typeface="Trebuchet MS" pitchFamily="34" charset="0"/>
              </a:rPr>
              <a:t>almost</a:t>
            </a:r>
            <a:r>
              <a:rPr lang="it-IT" sz="1300" dirty="0" smtClean="0">
                <a:latin typeface="Trebuchet MS" pitchFamily="34" charset="0"/>
              </a:rPr>
              <a:t> </a:t>
            </a:r>
            <a:r>
              <a:rPr lang="it-IT" sz="1300" dirty="0" err="1" smtClean="0">
                <a:latin typeface="Trebuchet MS" pitchFamily="34" charset="0"/>
              </a:rPr>
              <a:t>exclusively</a:t>
            </a:r>
            <a:r>
              <a:rPr lang="it-IT" sz="1300" dirty="0" smtClean="0">
                <a:latin typeface="Trebuchet MS" pitchFamily="34" charset="0"/>
              </a:rPr>
              <a:t> </a:t>
            </a:r>
            <a:r>
              <a:rPr lang="it-IT" sz="1300" dirty="0" err="1" smtClean="0">
                <a:latin typeface="Trebuchet MS" pitchFamily="34" charset="0"/>
              </a:rPr>
              <a:t>instrumental</a:t>
            </a:r>
            <a:r>
              <a:rPr lang="it-IT" sz="1300" dirty="0" smtClean="0">
                <a:latin typeface="Trebuchet MS" pitchFamily="34" charset="0"/>
              </a:rPr>
              <a:t> to the </a:t>
            </a:r>
            <a:r>
              <a:rPr lang="it-IT" sz="1300" dirty="0" err="1" smtClean="0">
                <a:latin typeface="Trebuchet MS" pitchFamily="34" charset="0"/>
              </a:rPr>
              <a:t>contracting</a:t>
            </a:r>
            <a:r>
              <a:rPr lang="it-IT" sz="1300" dirty="0" smtClean="0">
                <a:latin typeface="Trebuchet MS" pitchFamily="34" charset="0"/>
              </a:rPr>
              <a:t> parties’ welfare  </a:t>
            </a:r>
          </a:p>
          <a:p>
            <a:pPr marL="285750" indent="-285750">
              <a:lnSpc>
                <a:spcPct val="105000"/>
              </a:lnSpc>
              <a:spcBef>
                <a:spcPts val="600"/>
              </a:spcBef>
              <a:buSzPct val="80000"/>
              <a:buFont typeface="Wingdings" pitchFamily="2" charset="2"/>
              <a:buChar char="Ø"/>
            </a:pPr>
            <a:r>
              <a:rPr lang="it-IT" sz="1300" dirty="0" smtClean="0">
                <a:latin typeface="Trebuchet MS" pitchFamily="34" charset="0"/>
              </a:rPr>
              <a:t>Off-the-</a:t>
            </a:r>
            <a:r>
              <a:rPr lang="it-IT" sz="1300" dirty="0" err="1" smtClean="0">
                <a:latin typeface="Trebuchet MS" pitchFamily="34" charset="0"/>
              </a:rPr>
              <a:t>shelf</a:t>
            </a:r>
            <a:r>
              <a:rPr lang="it-IT" sz="1300" dirty="0" smtClean="0">
                <a:latin typeface="Trebuchet MS" pitchFamily="34" charset="0"/>
              </a:rPr>
              <a:t> </a:t>
            </a:r>
            <a:r>
              <a:rPr lang="it-IT" sz="1300" dirty="0" err="1" smtClean="0">
                <a:latin typeface="Trebuchet MS" pitchFamily="34" charset="0"/>
              </a:rPr>
              <a:t>products</a:t>
            </a:r>
            <a:endParaRPr lang="it-IT" sz="1300" dirty="0">
              <a:latin typeface="Trebuchet MS" pitchFamily="34" charset="0"/>
            </a:endParaRPr>
          </a:p>
        </p:txBody>
      </p:sp>
      <p:sp>
        <p:nvSpPr>
          <p:cNvPr id="11" name="Freccia in giù 10"/>
          <p:cNvSpPr/>
          <p:nvPr/>
        </p:nvSpPr>
        <p:spPr>
          <a:xfrm>
            <a:off x="5796136" y="4509120"/>
            <a:ext cx="1224136" cy="432048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403648" y="935038"/>
            <a:ext cx="6491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914400">
              <a:spcBef>
                <a:spcPct val="0"/>
              </a:spcBef>
              <a:buClr>
                <a:srgbClr val="004488"/>
              </a:buClr>
              <a:buSzPct val="100000"/>
            </a:pPr>
            <a:r>
              <a:rPr lang="en-US" b="1" dirty="0" smtClean="0">
                <a:solidFill>
                  <a:srgbClr val="004488"/>
                </a:solidFill>
                <a:latin typeface="Trebuchet MS" pitchFamily="34" charset="0"/>
                <a:ea typeface="+mj-ea"/>
                <a:cs typeface="+mj-cs"/>
              </a:rPr>
              <a:t>Global Trend(s) in Public Procurement (1/2)</a:t>
            </a:r>
            <a:endParaRPr lang="en-US" b="1" dirty="0">
              <a:solidFill>
                <a:srgbClr val="004488"/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4" name="Ovale 13"/>
          <p:cNvSpPr/>
          <p:nvPr/>
        </p:nvSpPr>
        <p:spPr>
          <a:xfrm>
            <a:off x="611560" y="980728"/>
            <a:ext cx="360040" cy="28803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Trebuchet MS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3708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8" descr="Marco:LAVORI IN CORSO:Consip:flash01.pn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2" r="1492"/>
          <a:stretch>
            <a:fillRect/>
          </a:stretch>
        </p:blipFill>
        <p:spPr bwMode="auto">
          <a:xfrm>
            <a:off x="0" y="5489575"/>
            <a:ext cx="9144000" cy="139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entagono 2"/>
          <p:cNvSpPr/>
          <p:nvPr/>
        </p:nvSpPr>
        <p:spPr>
          <a:xfrm>
            <a:off x="719572" y="2564904"/>
            <a:ext cx="4068452" cy="1872208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>
            <a:spLocks noChangeArrowheads="1"/>
          </p:cNvSpPr>
          <p:nvPr/>
        </p:nvSpPr>
        <p:spPr bwMode="auto">
          <a:xfrm>
            <a:off x="779239" y="1628800"/>
            <a:ext cx="1560513" cy="539750"/>
          </a:xfrm>
          <a:prstGeom prst="rect">
            <a:avLst/>
          </a:prstGeom>
          <a:solidFill>
            <a:srgbClr val="004488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/>
          <a:p>
            <a:pPr algn="ctr" defTabSz="449263">
              <a:lnSpc>
                <a:spcPct val="110000"/>
              </a:lnSpc>
              <a:spcBef>
                <a:spcPts val="875"/>
              </a:spcBef>
              <a:buClr>
                <a:srgbClr val="000000"/>
              </a:buClr>
              <a:buSzPct val="100000"/>
              <a:tabLst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</a:tabLst>
            </a:pPr>
            <a:r>
              <a:rPr lang="en-US" sz="1300" b="1" dirty="0">
                <a:solidFill>
                  <a:schemeClr val="bg1"/>
                </a:solidFill>
                <a:latin typeface="Trebuchet MS" pitchFamily="34" charset="0"/>
              </a:rPr>
              <a:t>…to </a:t>
            </a:r>
            <a:r>
              <a:rPr lang="en-US" sz="1300" b="1" i="1" dirty="0">
                <a:solidFill>
                  <a:schemeClr val="bg1"/>
                </a:solidFill>
                <a:latin typeface="Trebuchet MS" pitchFamily="34" charset="0"/>
              </a:rPr>
              <a:t>s</a:t>
            </a:r>
            <a:r>
              <a:rPr lang="en-US" sz="1300" b="1" i="1" dirty="0" smtClean="0">
                <a:solidFill>
                  <a:schemeClr val="bg1"/>
                </a:solidFill>
                <a:latin typeface="Trebuchet MS" pitchFamily="34" charset="0"/>
              </a:rPr>
              <a:t>ocial </a:t>
            </a:r>
            <a:r>
              <a:rPr lang="en-US" sz="1300" b="1" dirty="0">
                <a:solidFill>
                  <a:schemeClr val="bg1"/>
                </a:solidFill>
                <a:latin typeface="Trebuchet MS" pitchFamily="34" charset="0"/>
              </a:rPr>
              <a:t>v</a:t>
            </a:r>
            <a:r>
              <a:rPr lang="en-US" sz="1300" b="1" dirty="0" smtClean="0">
                <a:solidFill>
                  <a:schemeClr val="bg1"/>
                </a:solidFill>
                <a:latin typeface="Trebuchet MS" pitchFamily="34" charset="0"/>
              </a:rPr>
              <a:t>alue </a:t>
            </a:r>
            <a:r>
              <a:rPr lang="en-US" sz="1300" b="1" dirty="0">
                <a:solidFill>
                  <a:schemeClr val="bg1"/>
                </a:solidFill>
                <a:latin typeface="Trebuchet MS" pitchFamily="34" charset="0"/>
              </a:rPr>
              <a:t>for </a:t>
            </a:r>
            <a:r>
              <a:rPr lang="en-US" sz="1300" b="1" dirty="0" smtClean="0">
                <a:solidFill>
                  <a:schemeClr val="bg1"/>
                </a:solidFill>
                <a:latin typeface="Trebuchet MS" pitchFamily="34" charset="0"/>
              </a:rPr>
              <a:t>money</a:t>
            </a:r>
            <a:r>
              <a:rPr lang="en-US" sz="1300" b="1" dirty="0">
                <a:solidFill>
                  <a:schemeClr val="bg1"/>
                </a:solidFill>
                <a:latin typeface="Trebuchet MS" pitchFamily="34" charset="0"/>
              </a:rPr>
              <a:t>…</a:t>
            </a:r>
          </a:p>
        </p:txBody>
      </p:sp>
      <p:sp>
        <p:nvSpPr>
          <p:cNvPr id="4" name="Rettangolo arrotondato 3"/>
          <p:cNvSpPr/>
          <p:nvPr/>
        </p:nvSpPr>
        <p:spPr>
          <a:xfrm>
            <a:off x="971600" y="2708920"/>
            <a:ext cx="2952328" cy="50405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b="1" dirty="0" err="1" smtClean="0">
                <a:latin typeface="Trebuchet MS" pitchFamily="34" charset="0"/>
              </a:rPr>
              <a:t>Sustainability</a:t>
            </a:r>
            <a:endParaRPr lang="it-IT" sz="1500" b="1" dirty="0">
              <a:latin typeface="Trebuchet MS" pitchFamily="34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971600" y="3212976"/>
            <a:ext cx="2952328" cy="50405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b="1" dirty="0" smtClean="0">
                <a:latin typeface="Trebuchet MS" pitchFamily="34" charset="0"/>
              </a:rPr>
              <a:t>Market </a:t>
            </a:r>
            <a:r>
              <a:rPr lang="it-IT" sz="1500" b="1" dirty="0" err="1" smtClean="0">
                <a:latin typeface="Trebuchet MS" pitchFamily="34" charset="0"/>
              </a:rPr>
              <a:t>Governance</a:t>
            </a:r>
            <a:r>
              <a:rPr lang="it-IT" sz="1500" b="1" dirty="0" smtClean="0">
                <a:latin typeface="Trebuchet MS" pitchFamily="34" charset="0"/>
              </a:rPr>
              <a:t> </a:t>
            </a:r>
            <a:endParaRPr lang="it-IT" sz="1500" b="1" dirty="0">
              <a:latin typeface="Trebuchet MS" pitchFamily="34" charset="0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971600" y="3717032"/>
            <a:ext cx="2952328" cy="50405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b="1" dirty="0" err="1" smtClean="0">
                <a:latin typeface="Trebuchet MS" pitchFamily="34" charset="0"/>
              </a:rPr>
              <a:t>Innovation</a:t>
            </a:r>
            <a:endParaRPr lang="it-IT" sz="1500" b="1" dirty="0">
              <a:latin typeface="Trebuchet MS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837172" y="2694713"/>
            <a:ext cx="3911292" cy="188102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05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Evaluating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it-IT" sz="1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externalities</a:t>
            </a:r>
            <a:endParaRPr lang="it-IT" sz="1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marL="285750" indent="-285750" algn="just">
              <a:lnSpc>
                <a:spcPct val="105000"/>
              </a:lnSpc>
              <a:spcBef>
                <a:spcPts val="800"/>
              </a:spcBef>
              <a:buFont typeface="Arial" pitchFamily="34" charset="0"/>
              <a:buChar char="•"/>
            </a:pP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Lowering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the </a:t>
            </a: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risk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of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dominant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positions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and </a:t>
            </a: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lock-in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; </a:t>
            </a: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Favoring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the </a:t>
            </a: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adoption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of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new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standard in </a:t>
            </a: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markets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with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strong network </a:t>
            </a: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effects</a:t>
            </a:r>
            <a:endPara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marL="285750" indent="-285750" algn="just">
              <a:lnSpc>
                <a:spcPct val="105000"/>
              </a:lnSpc>
              <a:spcBef>
                <a:spcPts val="800"/>
              </a:spcBef>
              <a:buFont typeface="Arial" pitchFamily="34" charset="0"/>
              <a:buChar char="•"/>
            </a:pP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Spurring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the </a:t>
            </a: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adoption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of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innovative </a:t>
            </a: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solutions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and </a:t>
            </a: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procurement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processes</a:t>
            </a:r>
            <a:endParaRPr lang="it-IT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10" name="Freccia in giù 9"/>
          <p:cNvSpPr/>
          <p:nvPr/>
        </p:nvSpPr>
        <p:spPr>
          <a:xfrm>
            <a:off x="4716016" y="4725144"/>
            <a:ext cx="1368152" cy="432048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6673376" y="5301208"/>
            <a:ext cx="2003080" cy="792088"/>
          </a:xfrm>
          <a:prstGeom prst="ellipse">
            <a:avLst/>
          </a:prstGeom>
          <a:solidFill>
            <a:srgbClr val="6E191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b="1" i="1" dirty="0" err="1" smtClean="0">
                <a:solidFill>
                  <a:schemeClr val="bg1"/>
                </a:solidFill>
                <a:latin typeface="Trebuchet MS" pitchFamily="34" charset="0"/>
              </a:rPr>
              <a:t>Increasing</a:t>
            </a:r>
            <a:r>
              <a:rPr lang="it-IT" sz="1500" b="1" i="1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it-IT" sz="1500" b="1" i="1" dirty="0" err="1" smtClean="0">
                <a:solidFill>
                  <a:schemeClr val="bg1"/>
                </a:solidFill>
                <a:latin typeface="Trebuchet MS" pitchFamily="34" charset="0"/>
              </a:rPr>
              <a:t>complexity</a:t>
            </a:r>
            <a:endParaRPr lang="it-IT" sz="1500" b="1" i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2" name="Freccia circolare a destra 11"/>
          <p:cNvSpPr/>
          <p:nvPr/>
        </p:nvSpPr>
        <p:spPr>
          <a:xfrm>
            <a:off x="107504" y="1916832"/>
            <a:ext cx="576064" cy="1584176"/>
          </a:xfrm>
          <a:prstGeom prst="curvedRightArrow">
            <a:avLst/>
          </a:prstGeom>
          <a:solidFill>
            <a:srgbClr val="004488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Freccia in giù 12"/>
          <p:cNvSpPr/>
          <p:nvPr/>
        </p:nvSpPr>
        <p:spPr>
          <a:xfrm>
            <a:off x="7092280" y="4725144"/>
            <a:ext cx="1224136" cy="432048"/>
          </a:xfrm>
          <a:prstGeom prst="downArrow">
            <a:avLst/>
          </a:prstGeom>
          <a:solidFill>
            <a:srgbClr val="6E1910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4355976" y="5301208"/>
            <a:ext cx="2099662" cy="7920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b="1" i="1" dirty="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</a:rPr>
              <a:t>New </a:t>
            </a:r>
            <a:r>
              <a:rPr lang="it-IT" sz="1500" b="1" i="1" dirty="0" err="1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</a:rPr>
              <a:t>opportunities</a:t>
            </a:r>
            <a:endParaRPr lang="it-IT" sz="1500" b="1" i="1" dirty="0">
              <a:solidFill>
                <a:schemeClr val="bg1">
                  <a:lumMod val="9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403648" y="935038"/>
            <a:ext cx="6491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914400">
              <a:spcBef>
                <a:spcPct val="0"/>
              </a:spcBef>
              <a:buClr>
                <a:srgbClr val="004488"/>
              </a:buClr>
              <a:buSzPct val="100000"/>
            </a:pPr>
            <a:r>
              <a:rPr lang="en-US" b="1" dirty="0" smtClean="0">
                <a:solidFill>
                  <a:srgbClr val="004488"/>
                </a:solidFill>
                <a:latin typeface="Trebuchet MS" pitchFamily="34" charset="0"/>
                <a:ea typeface="+mj-ea"/>
                <a:cs typeface="+mj-cs"/>
              </a:rPr>
              <a:t>Global Trend(s) in Public Procurement (2/2)</a:t>
            </a:r>
            <a:endParaRPr lang="en-US" b="1" dirty="0">
              <a:solidFill>
                <a:srgbClr val="004488"/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5" name="Ovale 14"/>
          <p:cNvSpPr/>
          <p:nvPr/>
        </p:nvSpPr>
        <p:spPr>
          <a:xfrm>
            <a:off x="611560" y="980728"/>
            <a:ext cx="360040" cy="28803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Trebuchet MS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3161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09" descr="Marco:LAVORI IN CORSO:Consip:flash03.png"/>
          <p:cNvPicPr>
            <a:picLocks noChangeAspect="1" noChangeArrowheads="1"/>
          </p:cNvPicPr>
          <p:nvPr/>
        </p:nvPicPr>
        <p:blipFill>
          <a:blip r:embed="rId3" r:link="rId4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" r="44696" b="24202"/>
          <a:stretch>
            <a:fillRect/>
          </a:stretch>
        </p:blipFill>
        <p:spPr bwMode="auto">
          <a:xfrm>
            <a:off x="0" y="5108575"/>
            <a:ext cx="6705600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tangolo arrotondato 8"/>
          <p:cNvSpPr/>
          <p:nvPr/>
        </p:nvSpPr>
        <p:spPr>
          <a:xfrm>
            <a:off x="1043608" y="5877272"/>
            <a:ext cx="7344816" cy="569680"/>
          </a:xfrm>
          <a:prstGeom prst="roundRect">
            <a:avLst/>
          </a:prstGeom>
          <a:solidFill>
            <a:srgbClr val="6E191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1043608" y="5373216"/>
            <a:ext cx="7344816" cy="432048"/>
          </a:xfrm>
          <a:prstGeom prst="roundRect">
            <a:avLst/>
          </a:prstGeom>
          <a:solidFill>
            <a:srgbClr val="6E191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393180" y="935038"/>
            <a:ext cx="6491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914400">
              <a:spcBef>
                <a:spcPct val="0"/>
              </a:spcBef>
              <a:buClr>
                <a:srgbClr val="004488"/>
              </a:buClr>
              <a:buSzPct val="100000"/>
            </a:pPr>
            <a:r>
              <a:rPr lang="en-US" b="1" dirty="0" smtClean="0">
                <a:solidFill>
                  <a:srgbClr val="004488"/>
                </a:solidFill>
                <a:latin typeface="Trebuchet MS" pitchFamily="34" charset="0"/>
                <a:ea typeface="+mj-ea"/>
                <a:cs typeface="+mj-cs"/>
              </a:rPr>
              <a:t>The Quest for Sustainability: </a:t>
            </a:r>
            <a:r>
              <a:rPr lang="en-US" b="1" i="1" dirty="0" smtClean="0">
                <a:solidFill>
                  <a:srgbClr val="004488"/>
                </a:solidFill>
                <a:latin typeface="Trebuchet MS" pitchFamily="34" charset="0"/>
                <a:ea typeface="+mj-ea"/>
                <a:cs typeface="+mj-cs"/>
              </a:rPr>
              <a:t>Green</a:t>
            </a:r>
            <a:endParaRPr lang="en-US" b="1" i="1" dirty="0">
              <a:solidFill>
                <a:srgbClr val="004488"/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99592" y="3933056"/>
            <a:ext cx="7488832" cy="26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85750" indent="-285750" defTabSz="695325">
              <a:lnSpc>
                <a:spcPct val="11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882775" algn="l"/>
              </a:tabLst>
              <a:defRPr/>
            </a:pPr>
            <a:r>
              <a:rPr lang="en-US" sz="1600" dirty="0" smtClean="0">
                <a:latin typeface="Trebuchet MS" pitchFamily="34" charset="0"/>
                <a:ea typeface="ＭＳ Ｐゴシック" pitchFamily="-92" charset="-128"/>
              </a:rPr>
              <a:t>In </a:t>
            </a:r>
            <a:r>
              <a:rPr lang="en-US" sz="1600" dirty="0">
                <a:latin typeface="Trebuchet MS" pitchFamily="34" charset="0"/>
                <a:ea typeface="ＭＳ Ｐゴシック" pitchFamily="-92" charset="-128"/>
              </a:rPr>
              <a:t>many </a:t>
            </a:r>
            <a:r>
              <a:rPr lang="en-US" sz="1600" dirty="0" smtClean="0">
                <a:latin typeface="Trebuchet MS" pitchFamily="34" charset="0"/>
                <a:ea typeface="ＭＳ Ｐゴシック" pitchFamily="-92" charset="-128"/>
              </a:rPr>
              <a:t>circumstances </a:t>
            </a:r>
            <a:r>
              <a:rPr lang="en-US" sz="1600" i="1" dirty="0">
                <a:latin typeface="Trebuchet MS" pitchFamily="34" charset="0"/>
                <a:ea typeface="ＭＳ Ｐゴシック" pitchFamily="-92" charset="-128"/>
              </a:rPr>
              <a:t>both</a:t>
            </a:r>
            <a:r>
              <a:rPr lang="en-US" sz="1600" dirty="0">
                <a:latin typeface="Trebuchet MS" pitchFamily="34" charset="0"/>
                <a:ea typeface="ＭＳ Ｐゴシック" pitchFamily="-92" charset="-128"/>
              </a:rPr>
              <a:t> components </a:t>
            </a:r>
            <a:r>
              <a:rPr lang="en-US" sz="1600" dirty="0" smtClean="0">
                <a:latin typeface="Trebuchet MS" pitchFamily="34" charset="0"/>
                <a:ea typeface="ＭＳ Ｐゴシック" pitchFamily="-92" charset="-128"/>
              </a:rPr>
              <a:t>coexist</a:t>
            </a:r>
            <a:endParaRPr lang="en-US" sz="1600" dirty="0">
              <a:latin typeface="Trebuchet MS" pitchFamily="34" charset="0"/>
              <a:ea typeface="ＭＳ Ｐゴシック" pitchFamily="-92" charset="-128"/>
            </a:endParaRPr>
          </a:p>
          <a:p>
            <a:pPr marL="273050" indent="-273050" defTabSz="695325">
              <a:lnSpc>
                <a:spcPct val="110000"/>
              </a:lnSpc>
              <a:spcBef>
                <a:spcPct val="20000"/>
              </a:spcBef>
              <a:tabLst>
                <a:tab pos="1882775" algn="l"/>
              </a:tabLst>
              <a:defRPr/>
            </a:pPr>
            <a:r>
              <a:rPr lang="en-US" sz="1500" dirty="0">
                <a:latin typeface="Trebuchet MS" pitchFamily="34" charset="0"/>
                <a:ea typeface="ＭＳ Ｐゴシック" pitchFamily="-92" charset="-128"/>
              </a:rPr>
              <a:t>	</a:t>
            </a:r>
            <a:r>
              <a:rPr lang="en-US" sz="1500" i="1" dirty="0">
                <a:latin typeface="Trebuchet MS" pitchFamily="34" charset="0"/>
                <a:ea typeface="ＭＳ Ｐゴシック" pitchFamily="-92" charset="-128"/>
              </a:rPr>
              <a:t>Examples: social benefits from lower noise emissions, private benefit of a lighter laptop, social and private </a:t>
            </a:r>
            <a:r>
              <a:rPr lang="en-US" sz="1500" i="1" dirty="0" smtClean="0">
                <a:latin typeface="Trebuchet MS" pitchFamily="34" charset="0"/>
                <a:ea typeface="ＭＳ Ｐゴシック" pitchFamily="-92" charset="-128"/>
              </a:rPr>
              <a:t>benefits from </a:t>
            </a:r>
            <a:r>
              <a:rPr lang="en-US" sz="1500" i="1" dirty="0">
                <a:latin typeface="Trebuchet MS" pitchFamily="34" charset="0"/>
                <a:ea typeface="ＭＳ Ｐゴシック" pitchFamily="-92" charset="-128"/>
              </a:rPr>
              <a:t>not using toxic </a:t>
            </a:r>
            <a:r>
              <a:rPr lang="en-US" sz="1500" i="1" dirty="0" smtClean="0">
                <a:latin typeface="Trebuchet MS" pitchFamily="34" charset="0"/>
                <a:ea typeface="ＭＳ Ｐゴシック" pitchFamily="-92" charset="-128"/>
              </a:rPr>
              <a:t>materials</a:t>
            </a:r>
            <a:endParaRPr lang="en-US" sz="1600" u="sng" dirty="0">
              <a:latin typeface="Trebuchet MS" pitchFamily="34" charset="0"/>
              <a:ea typeface="ＭＳ Ｐゴシック" pitchFamily="-92" charset="-128"/>
            </a:endParaRPr>
          </a:p>
          <a:p>
            <a:pPr marL="273050" indent="-273050" defTabSz="695325">
              <a:lnSpc>
                <a:spcPct val="110000"/>
              </a:lnSpc>
              <a:spcBef>
                <a:spcPts val="1600"/>
              </a:spcBef>
              <a:buFontTx/>
              <a:buChar char="•"/>
              <a:tabLst>
                <a:tab pos="1882775" algn="l"/>
              </a:tabLst>
              <a:defRPr/>
            </a:pPr>
            <a:r>
              <a:rPr lang="en-US" sz="1600" dirty="0">
                <a:latin typeface="Trebuchet MS" pitchFamily="34" charset="0"/>
                <a:ea typeface="ＭＳ Ｐゴシック" pitchFamily="-92" charset="-128"/>
              </a:rPr>
              <a:t>P</a:t>
            </a:r>
            <a:r>
              <a:rPr lang="en-US" sz="1600" dirty="0" smtClean="0">
                <a:latin typeface="Trebuchet MS" pitchFamily="34" charset="0"/>
                <a:ea typeface="ＭＳ Ｐゴシック" pitchFamily="-92" charset="-128"/>
              </a:rPr>
              <a:t>rivate </a:t>
            </a:r>
            <a:r>
              <a:rPr lang="en-US" sz="1600" dirty="0">
                <a:latin typeface="Trebuchet MS" pitchFamily="34" charset="0"/>
                <a:ea typeface="ＭＳ Ｐゴシック" pitchFamily="-92" charset="-128"/>
              </a:rPr>
              <a:t>benefits can be assessed more easily than </a:t>
            </a:r>
            <a:r>
              <a:rPr lang="en-US" sz="1600" dirty="0" smtClean="0">
                <a:latin typeface="Trebuchet MS" pitchFamily="34" charset="0"/>
                <a:ea typeface="ＭＳ Ｐゴシック" pitchFamily="-92" charset="-128"/>
              </a:rPr>
              <a:t>pure externalities</a:t>
            </a:r>
            <a:endParaRPr lang="en-US" sz="1600" dirty="0">
              <a:latin typeface="Trebuchet MS" pitchFamily="34" charset="0"/>
              <a:ea typeface="ＭＳ Ｐゴシック" pitchFamily="-92" charset="-128"/>
            </a:endParaRPr>
          </a:p>
          <a:p>
            <a:pPr marL="273050" indent="-273050" defTabSz="695325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Tx/>
              <a:buChar char="•"/>
              <a:tabLst>
                <a:tab pos="1882775" algn="l"/>
              </a:tabLst>
              <a:defRPr/>
            </a:pPr>
            <a:r>
              <a:rPr lang="en-US" sz="1500" dirty="0">
                <a:solidFill>
                  <a:schemeClr val="bg1"/>
                </a:solidFill>
                <a:latin typeface="Trebuchet MS" pitchFamily="34" charset="0"/>
                <a:ea typeface="ＭＳ Ｐゴシック" pitchFamily="-92" charset="-128"/>
              </a:rPr>
              <a:t>L</a:t>
            </a:r>
            <a:r>
              <a:rPr lang="en-US" sz="1500" dirty="0" smtClean="0">
                <a:solidFill>
                  <a:schemeClr val="bg1"/>
                </a:solidFill>
                <a:latin typeface="Trebuchet MS" pitchFamily="34" charset="0"/>
                <a:ea typeface="ＭＳ Ｐゴシック" pitchFamily="-92" charset="-128"/>
              </a:rPr>
              <a:t>ife </a:t>
            </a:r>
            <a:r>
              <a:rPr lang="en-US" sz="1500" dirty="0">
                <a:solidFill>
                  <a:schemeClr val="bg1"/>
                </a:solidFill>
                <a:latin typeface="Trebuchet MS" pitchFamily="34" charset="0"/>
                <a:ea typeface="ＭＳ Ｐゴシック" pitchFamily="-92" charset="-128"/>
              </a:rPr>
              <a:t>cycle </a:t>
            </a:r>
            <a:r>
              <a:rPr lang="en-US" sz="1500" dirty="0" smtClean="0">
                <a:solidFill>
                  <a:schemeClr val="bg1"/>
                </a:solidFill>
                <a:latin typeface="Trebuchet MS" pitchFamily="34" charset="0"/>
                <a:ea typeface="ＭＳ Ｐゴシック" pitchFamily="-92" charset="-128"/>
              </a:rPr>
              <a:t>costing perspective requires longer time span for public budgeting</a:t>
            </a:r>
          </a:p>
          <a:p>
            <a:pPr marL="273050" indent="-273050" defTabSz="695325">
              <a:lnSpc>
                <a:spcPct val="110000"/>
              </a:lnSpc>
              <a:spcBef>
                <a:spcPts val="2200"/>
              </a:spcBef>
              <a:buClr>
                <a:schemeClr val="tx1"/>
              </a:buClr>
              <a:buFontTx/>
              <a:buChar char="•"/>
              <a:tabLst>
                <a:tab pos="1882775" algn="l"/>
              </a:tabLst>
              <a:defRPr/>
            </a:pPr>
            <a:r>
              <a:rPr lang="en-US" sz="1500" dirty="0" smtClean="0">
                <a:solidFill>
                  <a:schemeClr val="bg1"/>
                </a:solidFill>
                <a:latin typeface="Trebuchet MS" pitchFamily="34" charset="0"/>
                <a:ea typeface="ＭＳ Ｐゴシック" pitchFamily="-92" charset="-128"/>
              </a:rPr>
              <a:t>Decentralized public procurement may induce small contracting authorities to be willing to pay (too) little for the benefits accruing to the </a:t>
            </a:r>
            <a:r>
              <a:rPr lang="en-US" sz="1500" i="1" dirty="0" smtClean="0">
                <a:solidFill>
                  <a:schemeClr val="bg1"/>
                </a:solidFill>
                <a:latin typeface="Trebuchet MS" pitchFamily="34" charset="0"/>
                <a:ea typeface="ＭＳ Ｐゴシック" pitchFamily="-92" charset="-128"/>
              </a:rPr>
              <a:t>whole</a:t>
            </a:r>
            <a:r>
              <a:rPr lang="en-US" sz="1500" dirty="0" smtClean="0">
                <a:solidFill>
                  <a:schemeClr val="bg1"/>
                </a:solidFill>
                <a:latin typeface="Trebuchet MS" pitchFamily="34" charset="0"/>
                <a:ea typeface="ＭＳ Ｐゴシック" pitchFamily="-92" charset="-128"/>
              </a:rPr>
              <a:t> society </a:t>
            </a:r>
            <a:endParaRPr lang="en-US" sz="1500" dirty="0">
              <a:solidFill>
                <a:schemeClr val="bg1"/>
              </a:solidFill>
              <a:latin typeface="Trebuchet MS" pitchFamily="34" charset="0"/>
              <a:ea typeface="ＭＳ Ｐゴシック" pitchFamily="-92" charset="-128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11560" y="1844824"/>
            <a:ext cx="8064500" cy="1871663"/>
          </a:xfrm>
          <a:prstGeom prst="rect">
            <a:avLst/>
          </a:prstGeom>
          <a:solidFill>
            <a:srgbClr val="215968">
              <a:alpha val="89804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CasellaDiTesto 5"/>
          <p:cNvSpPr txBox="1"/>
          <p:nvPr/>
        </p:nvSpPr>
        <p:spPr>
          <a:xfrm>
            <a:off x="684360" y="2069847"/>
            <a:ext cx="7920088" cy="143116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marL="1885950" indent="-1803400" defTabSz="695325">
              <a:lnSpc>
                <a:spcPct val="110000"/>
              </a:lnSpc>
              <a:spcBef>
                <a:spcPts val="1800"/>
              </a:spcBef>
              <a:tabLst>
                <a:tab pos="1882775" algn="l"/>
              </a:tabLst>
              <a:defRPr/>
            </a:pPr>
            <a:r>
              <a:rPr lang="en-US" sz="1500" b="1" u="sng" dirty="0">
                <a:solidFill>
                  <a:schemeClr val="bg1"/>
                </a:solidFill>
                <a:latin typeface="Trebuchet MS" pitchFamily="34" charset="0"/>
                <a:ea typeface="ＭＳ Ｐゴシック" pitchFamily="-92" charset="-128"/>
              </a:rPr>
              <a:t>Private benefit</a:t>
            </a:r>
            <a:r>
              <a:rPr lang="en-US" sz="1500" b="1" dirty="0">
                <a:solidFill>
                  <a:schemeClr val="bg1"/>
                </a:solidFill>
                <a:latin typeface="Trebuchet MS" pitchFamily="34" charset="0"/>
                <a:ea typeface="ＭＳ Ｐゴシック" pitchFamily="-92" charset="-128"/>
              </a:rPr>
              <a:t>:</a:t>
            </a:r>
            <a:r>
              <a:rPr lang="en-US" sz="1500" dirty="0">
                <a:solidFill>
                  <a:schemeClr val="bg1"/>
                </a:solidFill>
                <a:latin typeface="Trebuchet MS" pitchFamily="34" charset="0"/>
                <a:ea typeface="ＭＳ Ｐゴシック" pitchFamily="-92" charset="-128"/>
              </a:rPr>
              <a:t>	</a:t>
            </a:r>
            <a:r>
              <a:rPr lang="en-US" sz="1500" b="1" dirty="0">
                <a:solidFill>
                  <a:schemeClr val="bg1"/>
                </a:solidFill>
                <a:latin typeface="Trebuchet MS" pitchFamily="34" charset="0"/>
                <a:ea typeface="ＭＳ Ｐゴシック" pitchFamily="-92" charset="-128"/>
              </a:rPr>
              <a:t>directly accruing</a:t>
            </a:r>
            <a:r>
              <a:rPr lang="en-US" sz="1500" dirty="0">
                <a:solidFill>
                  <a:schemeClr val="bg1"/>
                </a:solidFill>
                <a:latin typeface="Trebuchet MS" pitchFamily="34" charset="0"/>
                <a:ea typeface="ＭＳ Ｐゴシック" pitchFamily="-92" charset="-128"/>
              </a:rPr>
              <a:t> to the purchasing </a:t>
            </a:r>
            <a:r>
              <a:rPr lang="en-US" sz="1500" dirty="0" smtClean="0">
                <a:solidFill>
                  <a:schemeClr val="bg1"/>
                </a:solidFill>
                <a:latin typeface="Trebuchet MS" pitchFamily="34" charset="0"/>
                <a:ea typeface="ＭＳ Ｐゴシック" pitchFamily="-92" charset="-128"/>
              </a:rPr>
              <a:t>authority</a:t>
            </a:r>
            <a:endParaRPr lang="en-US" sz="1500" dirty="0">
              <a:solidFill>
                <a:schemeClr val="bg1"/>
              </a:solidFill>
              <a:latin typeface="Trebuchet MS" pitchFamily="34" charset="0"/>
              <a:ea typeface="ＭＳ Ｐゴシック" pitchFamily="-92" charset="-128"/>
            </a:endParaRPr>
          </a:p>
          <a:p>
            <a:pPr marL="1433513" lvl="1" indent="-900113" defTabSz="695325">
              <a:lnSpc>
                <a:spcPct val="110000"/>
              </a:lnSpc>
              <a:spcBef>
                <a:spcPct val="20000"/>
              </a:spcBef>
              <a:tabLst>
                <a:tab pos="1882775" algn="l"/>
              </a:tabLst>
              <a:defRPr/>
            </a:pPr>
            <a:r>
              <a:rPr lang="en-US" sz="1500" dirty="0">
                <a:solidFill>
                  <a:schemeClr val="bg1"/>
                </a:solidFill>
                <a:latin typeface="Trebuchet MS" pitchFamily="34" charset="0"/>
                <a:ea typeface="ＭＳ Ｐゴシック" pitchFamily="-92" charset="-128"/>
              </a:rPr>
              <a:t>		</a:t>
            </a:r>
            <a:r>
              <a:rPr lang="en-US" sz="1500" i="1" dirty="0">
                <a:solidFill>
                  <a:schemeClr val="bg1"/>
                </a:solidFill>
                <a:latin typeface="Trebuchet MS" pitchFamily="34" charset="0"/>
                <a:ea typeface="ＭＳ Ｐゴシック" pitchFamily="-92" charset="-128"/>
              </a:rPr>
              <a:t>Examples: energy/water savings, long lasting batteries</a:t>
            </a:r>
          </a:p>
          <a:p>
            <a:pPr marL="273050" indent="-190500" defTabSz="695325">
              <a:lnSpc>
                <a:spcPct val="110000"/>
              </a:lnSpc>
              <a:spcBef>
                <a:spcPts val="1800"/>
              </a:spcBef>
              <a:tabLst>
                <a:tab pos="1882775" algn="l"/>
              </a:tabLst>
              <a:defRPr/>
            </a:pPr>
            <a:r>
              <a:rPr lang="en-US" sz="1500" b="1" u="sng" dirty="0">
                <a:solidFill>
                  <a:schemeClr val="bg1"/>
                </a:solidFill>
                <a:latin typeface="Trebuchet MS" pitchFamily="34" charset="0"/>
                <a:ea typeface="ＭＳ Ｐゴシック" pitchFamily="-92" charset="-128"/>
              </a:rPr>
              <a:t>Social benefit</a:t>
            </a:r>
            <a:r>
              <a:rPr lang="en-US" sz="1500" b="1" dirty="0">
                <a:solidFill>
                  <a:schemeClr val="bg1"/>
                </a:solidFill>
                <a:latin typeface="Trebuchet MS" pitchFamily="34" charset="0"/>
                <a:ea typeface="ＭＳ Ｐゴシック" pitchFamily="-92" charset="-128"/>
              </a:rPr>
              <a:t>:	</a:t>
            </a:r>
            <a:r>
              <a:rPr lang="en-US" sz="1500" b="1" dirty="0" smtClean="0">
                <a:solidFill>
                  <a:schemeClr val="bg1"/>
                </a:solidFill>
                <a:latin typeface="Trebuchet MS" pitchFamily="34" charset="0"/>
                <a:ea typeface="ＭＳ Ｐゴシック" pitchFamily="-92" charset="-128"/>
              </a:rPr>
              <a:t>reduction of negative externalities</a:t>
            </a:r>
            <a:r>
              <a:rPr lang="en-US" sz="1500" dirty="0" smtClean="0">
                <a:solidFill>
                  <a:schemeClr val="bg1"/>
                </a:solidFill>
                <a:latin typeface="Trebuchet MS" pitchFamily="34" charset="0"/>
                <a:ea typeface="ＭＳ Ｐゴシック" pitchFamily="-92" charset="-128"/>
              </a:rPr>
              <a:t> on the whole society</a:t>
            </a:r>
            <a:endParaRPr lang="en-US" sz="1500" dirty="0">
              <a:solidFill>
                <a:schemeClr val="bg1"/>
              </a:solidFill>
              <a:latin typeface="Trebuchet MS" pitchFamily="34" charset="0"/>
              <a:ea typeface="ＭＳ Ｐゴシック" pitchFamily="-92" charset="-128"/>
            </a:endParaRPr>
          </a:p>
          <a:p>
            <a:pPr marL="1433513" lvl="1" indent="-900113" defTabSz="695325">
              <a:lnSpc>
                <a:spcPct val="110000"/>
              </a:lnSpc>
              <a:spcBef>
                <a:spcPct val="20000"/>
              </a:spcBef>
              <a:tabLst>
                <a:tab pos="1882775" algn="l"/>
              </a:tabLst>
              <a:defRPr/>
            </a:pPr>
            <a:r>
              <a:rPr lang="en-US" sz="1500" dirty="0">
                <a:solidFill>
                  <a:schemeClr val="bg1"/>
                </a:solidFill>
                <a:latin typeface="Trebuchet MS" pitchFamily="34" charset="0"/>
                <a:ea typeface="ＭＳ Ｐゴシック" pitchFamily="-92" charset="-128"/>
              </a:rPr>
              <a:t>		</a:t>
            </a:r>
            <a:r>
              <a:rPr lang="en-US" sz="1500" i="1" dirty="0">
                <a:solidFill>
                  <a:schemeClr val="bg1"/>
                </a:solidFill>
                <a:latin typeface="Trebuchet MS" pitchFamily="34" charset="0"/>
                <a:ea typeface="ＭＳ Ｐゴシック" pitchFamily="-92" charset="-128"/>
              </a:rPr>
              <a:t>Examples: CO</a:t>
            </a:r>
            <a:r>
              <a:rPr lang="en-US" sz="1500" i="1" baseline="-25000" dirty="0">
                <a:solidFill>
                  <a:schemeClr val="bg1"/>
                </a:solidFill>
                <a:latin typeface="Trebuchet MS" pitchFamily="34" charset="0"/>
                <a:ea typeface="ＭＳ Ｐゴシック" pitchFamily="-92" charset="-128"/>
              </a:rPr>
              <a:t>2</a:t>
            </a:r>
            <a:r>
              <a:rPr lang="en-US" sz="1500" i="1" dirty="0">
                <a:solidFill>
                  <a:schemeClr val="bg1"/>
                </a:solidFill>
                <a:latin typeface="Trebuchet MS" pitchFamily="34" charset="0"/>
                <a:ea typeface="ＭＳ Ｐゴシック" pitchFamily="-92" charset="-128"/>
              </a:rPr>
              <a:t> emissions, noise emissions, use of toxic materials, </a:t>
            </a:r>
          </a:p>
        </p:txBody>
      </p:sp>
      <p:sp>
        <p:nvSpPr>
          <p:cNvPr id="10" name="Ovale 9"/>
          <p:cNvSpPr/>
          <p:nvPr/>
        </p:nvSpPr>
        <p:spPr>
          <a:xfrm>
            <a:off x="611560" y="980728"/>
            <a:ext cx="360040" cy="28803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Trebuchet MS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1851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 descr="Marco:LAVORI IN CORSO:Consip:flash01.pn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2" r="1492"/>
          <a:stretch>
            <a:fillRect/>
          </a:stretch>
        </p:blipFill>
        <p:spPr bwMode="auto">
          <a:xfrm>
            <a:off x="0" y="5489575"/>
            <a:ext cx="9144000" cy="139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Pentagono 15"/>
          <p:cNvSpPr/>
          <p:nvPr/>
        </p:nvSpPr>
        <p:spPr>
          <a:xfrm>
            <a:off x="1043608" y="3140968"/>
            <a:ext cx="3960440" cy="1800200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393180" y="935038"/>
            <a:ext cx="6491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914400">
              <a:spcBef>
                <a:spcPct val="0"/>
              </a:spcBef>
              <a:buClr>
                <a:srgbClr val="004488"/>
              </a:buClr>
              <a:buSzPct val="100000"/>
            </a:pPr>
            <a:r>
              <a:rPr lang="en-US" b="1" dirty="0" smtClean="0">
                <a:solidFill>
                  <a:srgbClr val="004488"/>
                </a:solidFill>
                <a:latin typeface="Trebuchet MS" pitchFamily="34" charset="0"/>
                <a:ea typeface="+mj-ea"/>
                <a:cs typeface="+mj-cs"/>
              </a:rPr>
              <a:t>The Quest for Sustainability: </a:t>
            </a:r>
            <a:r>
              <a:rPr lang="en-US" b="1" i="1" dirty="0" smtClean="0">
                <a:solidFill>
                  <a:srgbClr val="004488"/>
                </a:solidFill>
                <a:latin typeface="Trebuchet MS" pitchFamily="34" charset="0"/>
                <a:ea typeface="+mj-ea"/>
                <a:cs typeface="+mj-cs"/>
              </a:rPr>
              <a:t>Social</a:t>
            </a:r>
            <a:endParaRPr lang="en-US" b="1" i="1" dirty="0">
              <a:solidFill>
                <a:srgbClr val="004488"/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1043608" y="1916832"/>
            <a:ext cx="1908212" cy="72008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smtClean="0">
                <a:latin typeface="Trebuchet MS" pitchFamily="34" charset="0"/>
              </a:rPr>
              <a:t>Enlarging the subject matter</a:t>
            </a:r>
            <a:endParaRPr lang="en-US" sz="1500" b="1">
              <a:latin typeface="Trebuchet MS" pitchFamily="34" charset="0"/>
            </a:endParaRPr>
          </a:p>
        </p:txBody>
      </p:sp>
      <p:sp>
        <p:nvSpPr>
          <p:cNvPr id="12" name="Freccia circolare a destra 11"/>
          <p:cNvSpPr/>
          <p:nvPr/>
        </p:nvSpPr>
        <p:spPr>
          <a:xfrm>
            <a:off x="395536" y="2204864"/>
            <a:ext cx="576064" cy="1944216"/>
          </a:xfrm>
          <a:prstGeom prst="curvedRightArrow">
            <a:avLst/>
          </a:prstGeom>
          <a:solidFill>
            <a:srgbClr val="004488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ttangolo arrotondato 13"/>
          <p:cNvSpPr/>
          <p:nvPr/>
        </p:nvSpPr>
        <p:spPr bwMode="auto">
          <a:xfrm>
            <a:off x="1115616" y="3501008"/>
            <a:ext cx="3200728" cy="503808"/>
          </a:xfrm>
          <a:prstGeom prst="roundRect">
            <a:avLst/>
          </a:prstGeom>
          <a:solidFill>
            <a:srgbClr val="6E191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algn="ctr">
              <a:defRPr/>
            </a:pPr>
            <a:r>
              <a:rPr lang="en-US" sz="1400" b="1" smtClean="0">
                <a:solidFill>
                  <a:schemeClr val="bg1"/>
                </a:solidFill>
                <a:latin typeface="Trebuchet MS" pitchFamily="34" charset="0"/>
                <a:ea typeface="ＭＳ Ｐゴシック" pitchFamily="124" charset="-128"/>
              </a:rPr>
              <a:t>Additional </a:t>
            </a:r>
            <a:r>
              <a:rPr lang="en-US" sz="1400" b="1" i="1" smtClean="0">
                <a:solidFill>
                  <a:schemeClr val="bg1"/>
                </a:solidFill>
                <a:latin typeface="Trebuchet MS" pitchFamily="34" charset="0"/>
                <a:ea typeface="ＭＳ Ｐゴシック" pitchFamily="124" charset="-128"/>
              </a:rPr>
              <a:t>subjective</a:t>
            </a:r>
            <a:r>
              <a:rPr lang="en-US" sz="1400" b="1" smtClean="0">
                <a:solidFill>
                  <a:schemeClr val="bg1"/>
                </a:solidFill>
                <a:latin typeface="Trebuchet MS" pitchFamily="34" charset="0"/>
                <a:ea typeface="ＭＳ Ｐゴシック" pitchFamily="124" charset="-128"/>
              </a:rPr>
              <a:t> dimensions</a:t>
            </a:r>
            <a:endParaRPr lang="en-US" sz="1400" b="1">
              <a:solidFill>
                <a:schemeClr val="bg1"/>
              </a:solidFill>
              <a:latin typeface="Trebuchet MS" pitchFamily="34" charset="0"/>
              <a:ea typeface="ＭＳ Ｐゴシック" pitchFamily="124" charset="-128"/>
            </a:endParaRPr>
          </a:p>
        </p:txBody>
      </p:sp>
      <p:sp>
        <p:nvSpPr>
          <p:cNvPr id="15" name="Rettangolo arrotondato 14"/>
          <p:cNvSpPr/>
          <p:nvPr/>
        </p:nvSpPr>
        <p:spPr bwMode="auto">
          <a:xfrm>
            <a:off x="1115616" y="4077072"/>
            <a:ext cx="3200728" cy="576064"/>
          </a:xfrm>
          <a:prstGeom prst="roundRect">
            <a:avLst/>
          </a:prstGeom>
          <a:solidFill>
            <a:srgbClr val="6E191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algn="ctr">
              <a:defRPr/>
            </a:pPr>
            <a:r>
              <a:rPr lang="en-US" sz="1400" b="1" smtClean="0">
                <a:solidFill>
                  <a:schemeClr val="bg1"/>
                </a:solidFill>
                <a:latin typeface="Trebuchet MS" pitchFamily="34" charset="0"/>
                <a:ea typeface="ＭＳ Ｐゴシック" pitchFamily="124" charset="-128"/>
              </a:rPr>
              <a:t>Enforcement/verifiability of new participation and awarding criteria </a:t>
            </a:r>
            <a:r>
              <a:rPr lang="en-US" sz="1600" b="1" smtClean="0">
                <a:solidFill>
                  <a:schemeClr val="bg1"/>
                </a:solidFill>
                <a:ea typeface="ＭＳ Ｐゴシック" pitchFamily="124" charset="-128"/>
              </a:rPr>
              <a:t> </a:t>
            </a:r>
            <a:endParaRPr lang="en-US" sz="1600" b="1">
              <a:solidFill>
                <a:schemeClr val="bg1"/>
              </a:solidFill>
              <a:ea typeface="ＭＳ Ｐゴシック" pitchFamily="124" charset="-128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5292080" y="3076362"/>
            <a:ext cx="3312368" cy="196829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  <a:softEdge rad="12700"/>
          </a:effectLst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5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Fairness concerns of the awarding process</a:t>
            </a:r>
          </a:p>
          <a:p>
            <a:pPr marL="285750" indent="-285750">
              <a:lnSpc>
                <a:spcPct val="105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Temptation of discriminatory practices</a:t>
            </a:r>
          </a:p>
          <a:p>
            <a:pPr marL="285750" indent="-285750">
              <a:lnSpc>
                <a:spcPct val="105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Process costs</a:t>
            </a:r>
          </a:p>
          <a:p>
            <a:pPr marL="285750" indent="-285750">
              <a:lnSpc>
                <a:spcPct val="105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Barriers to entry</a:t>
            </a:r>
          </a:p>
          <a:p>
            <a:pPr marL="285750" indent="-285750">
              <a:lnSpc>
                <a:spcPct val="105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Competition for lobbying</a:t>
            </a:r>
          </a:p>
        </p:txBody>
      </p:sp>
      <p:sp>
        <p:nvSpPr>
          <p:cNvPr id="9" name="Ovale 8"/>
          <p:cNvSpPr/>
          <p:nvPr/>
        </p:nvSpPr>
        <p:spPr>
          <a:xfrm>
            <a:off x="611560" y="980728"/>
            <a:ext cx="360040" cy="28803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Trebuchet MS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0055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393180" y="935038"/>
            <a:ext cx="6491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914400">
              <a:spcBef>
                <a:spcPct val="0"/>
              </a:spcBef>
              <a:buClr>
                <a:srgbClr val="004488"/>
              </a:buClr>
              <a:buSzPct val="100000"/>
            </a:pPr>
            <a:r>
              <a:rPr lang="en-US" b="1" dirty="0" smtClean="0">
                <a:solidFill>
                  <a:srgbClr val="004488"/>
                </a:solidFill>
                <a:latin typeface="Trebuchet MS" pitchFamily="34" charset="0"/>
                <a:ea typeface="+mj-ea"/>
                <a:cs typeface="+mj-cs"/>
              </a:rPr>
              <a:t>The Quest for Innovation: </a:t>
            </a:r>
            <a:r>
              <a:rPr lang="en-US" b="1" i="1" dirty="0" smtClean="0">
                <a:solidFill>
                  <a:srgbClr val="004488"/>
                </a:solidFill>
                <a:latin typeface="Trebuchet MS" pitchFamily="34" charset="0"/>
                <a:ea typeface="+mj-ea"/>
                <a:cs typeface="+mj-cs"/>
              </a:rPr>
              <a:t>Pulling</a:t>
            </a:r>
            <a:r>
              <a:rPr lang="en-US" b="1" dirty="0" smtClean="0">
                <a:solidFill>
                  <a:srgbClr val="004488"/>
                </a:solidFill>
                <a:latin typeface="Trebuchet MS" pitchFamily="34" charset="0"/>
                <a:ea typeface="+mj-ea"/>
                <a:cs typeface="+mj-cs"/>
              </a:rPr>
              <a:t> </a:t>
            </a:r>
            <a:r>
              <a:rPr lang="en-US" b="1" i="1" dirty="0" smtClean="0">
                <a:solidFill>
                  <a:srgbClr val="004488"/>
                </a:solidFill>
                <a:latin typeface="Trebuchet MS" pitchFamily="34" charset="0"/>
                <a:ea typeface="+mj-ea"/>
                <a:cs typeface="+mj-cs"/>
              </a:rPr>
              <a:t>the Market</a:t>
            </a:r>
            <a:endParaRPr lang="en-US" b="1" i="1" dirty="0">
              <a:solidFill>
                <a:srgbClr val="004488"/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1043608" y="1916832"/>
            <a:ext cx="1584176" cy="5040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latin typeface="Trebuchet MS" pitchFamily="34" charset="0"/>
              </a:rPr>
              <a:t>How?</a:t>
            </a:r>
            <a:endParaRPr lang="en-US" sz="1600" b="1">
              <a:latin typeface="Trebuchet MS" pitchFamily="34" charset="0"/>
            </a:endParaRPr>
          </a:p>
        </p:txBody>
      </p:sp>
      <p:sp>
        <p:nvSpPr>
          <p:cNvPr id="4" name="Freccia circolare a destra 3"/>
          <p:cNvSpPr/>
          <p:nvPr/>
        </p:nvSpPr>
        <p:spPr>
          <a:xfrm>
            <a:off x="395536" y="2132856"/>
            <a:ext cx="561394" cy="1440160"/>
          </a:xfrm>
          <a:prstGeom prst="curvedRightArrow">
            <a:avLst>
              <a:gd name="adj1" fmla="val 25000"/>
              <a:gd name="adj2" fmla="val 50000"/>
              <a:gd name="adj3" fmla="val 23154"/>
            </a:avLst>
          </a:prstGeom>
          <a:solidFill>
            <a:srgbClr val="004488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Pentagono 4"/>
          <p:cNvSpPr/>
          <p:nvPr/>
        </p:nvSpPr>
        <p:spPr>
          <a:xfrm>
            <a:off x="1115616" y="3284984"/>
            <a:ext cx="3960440" cy="1872208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tangolo arrotondato 5"/>
          <p:cNvSpPr/>
          <p:nvPr/>
        </p:nvSpPr>
        <p:spPr bwMode="auto">
          <a:xfrm>
            <a:off x="1115616" y="3501008"/>
            <a:ext cx="3200728" cy="432048"/>
          </a:xfrm>
          <a:prstGeom prst="roundRect">
            <a:avLst/>
          </a:prstGeom>
          <a:solidFill>
            <a:srgbClr val="6E191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>
              <a:defRPr/>
            </a:pPr>
            <a:r>
              <a:rPr lang="en-US" sz="1400" b="1" smtClean="0">
                <a:solidFill>
                  <a:schemeClr val="bg1"/>
                </a:solidFill>
                <a:latin typeface="Trebuchet MS" pitchFamily="34" charset="0"/>
                <a:ea typeface="ＭＳ Ｐゴシック" pitchFamily="124" charset="-128"/>
              </a:rPr>
              <a:t>Flexible procedures </a:t>
            </a:r>
            <a:endParaRPr lang="en-US" sz="1400" b="1">
              <a:solidFill>
                <a:schemeClr val="bg1"/>
              </a:solidFill>
              <a:latin typeface="Trebuchet MS" pitchFamily="34" charset="0"/>
              <a:ea typeface="ＭＳ Ｐゴシック" pitchFamily="124" charset="-128"/>
            </a:endParaRPr>
          </a:p>
        </p:txBody>
      </p:sp>
      <p:sp>
        <p:nvSpPr>
          <p:cNvPr id="7" name="Rettangolo arrotondato 6"/>
          <p:cNvSpPr/>
          <p:nvPr/>
        </p:nvSpPr>
        <p:spPr bwMode="auto">
          <a:xfrm>
            <a:off x="1115616" y="4005064"/>
            <a:ext cx="3200728" cy="432048"/>
          </a:xfrm>
          <a:prstGeom prst="roundRect">
            <a:avLst/>
          </a:prstGeom>
          <a:solidFill>
            <a:srgbClr val="6E191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>
              <a:defRPr/>
            </a:pPr>
            <a:r>
              <a:rPr lang="en-US" sz="1400" b="1" smtClean="0">
                <a:solidFill>
                  <a:schemeClr val="bg1"/>
                </a:solidFill>
                <a:latin typeface="Trebuchet MS" pitchFamily="34" charset="0"/>
                <a:ea typeface="ＭＳ Ｐゴシック" pitchFamily="124" charset="-128"/>
              </a:rPr>
              <a:t>Ability to bear risk</a:t>
            </a:r>
            <a:endParaRPr lang="en-US" sz="1600" b="1">
              <a:solidFill>
                <a:schemeClr val="bg1"/>
              </a:solidFill>
              <a:ea typeface="ＭＳ Ｐゴシック" pitchFamily="124" charset="-128"/>
            </a:endParaRPr>
          </a:p>
        </p:txBody>
      </p:sp>
      <p:sp>
        <p:nvSpPr>
          <p:cNvPr id="8" name="Rettangolo arrotondato 7"/>
          <p:cNvSpPr/>
          <p:nvPr/>
        </p:nvSpPr>
        <p:spPr bwMode="auto">
          <a:xfrm>
            <a:off x="1115616" y="4509120"/>
            <a:ext cx="3200728" cy="432048"/>
          </a:xfrm>
          <a:prstGeom prst="roundRect">
            <a:avLst/>
          </a:prstGeom>
          <a:solidFill>
            <a:srgbClr val="6E191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>
              <a:defRPr/>
            </a:pPr>
            <a:r>
              <a:rPr lang="en-US" sz="1400" b="1" smtClean="0">
                <a:solidFill>
                  <a:schemeClr val="bg1"/>
                </a:solidFill>
                <a:latin typeface="Trebuchet MS" pitchFamily="34" charset="0"/>
                <a:ea typeface="ＭＳ Ｐゴシック" pitchFamily="124" charset="-128"/>
              </a:rPr>
              <a:t>Know-how</a:t>
            </a:r>
            <a:endParaRPr lang="en-US" sz="1600" b="1">
              <a:solidFill>
                <a:schemeClr val="bg1"/>
              </a:solidFill>
              <a:ea typeface="ＭＳ Ｐゴシック" pitchFamily="124" charset="-128"/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5220072" y="3501008"/>
            <a:ext cx="3384376" cy="432048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rebuchet MS" pitchFamily="34" charset="0"/>
              </a:rPr>
              <a:t>Ex-post assessment of outcomes</a:t>
            </a:r>
            <a:endParaRPr lang="en-US" sz="1400" b="1" dirty="0">
              <a:latin typeface="Trebuchet MS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5220072" y="4005064"/>
            <a:ext cx="3384376" cy="432048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latin typeface="Trebuchet MS" pitchFamily="34" charset="0"/>
              </a:rPr>
              <a:t>Explicit incentives </a:t>
            </a:r>
            <a:endParaRPr lang="en-US" sz="1400" b="1">
              <a:latin typeface="Trebuchet MS" pitchFamily="34" charset="0"/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5220072" y="4509120"/>
            <a:ext cx="3384376" cy="432048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latin typeface="Trebuchet MS" pitchFamily="34" charset="0"/>
              </a:rPr>
              <a:t>Specialized competence centers </a:t>
            </a:r>
            <a:endParaRPr lang="en-US" sz="1400" b="1">
              <a:latin typeface="Trebuchet MS" pitchFamily="34" charset="0"/>
            </a:endParaRPr>
          </a:p>
        </p:txBody>
      </p:sp>
      <p:sp>
        <p:nvSpPr>
          <p:cNvPr id="13" name="Ovale 12"/>
          <p:cNvSpPr/>
          <p:nvPr/>
        </p:nvSpPr>
        <p:spPr>
          <a:xfrm>
            <a:off x="611560" y="980728"/>
            <a:ext cx="360040" cy="28803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Trebuchet MS" pitchFamily="34" charset="0"/>
              </a:rPr>
              <a:t>2</a:t>
            </a:r>
          </a:p>
        </p:txBody>
      </p:sp>
      <p:pic>
        <p:nvPicPr>
          <p:cNvPr id="14" name="Picture 309" descr="Marco:LAVORI IN CORSO:Consip:flash03.png"/>
          <p:cNvPicPr>
            <a:picLocks noChangeAspect="1" noChangeArrowheads="1"/>
          </p:cNvPicPr>
          <p:nvPr/>
        </p:nvPicPr>
        <p:blipFill>
          <a:blip r:embed="rId2" r:link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" r="44696" b="24202"/>
          <a:stretch>
            <a:fillRect/>
          </a:stretch>
        </p:blipFill>
        <p:spPr bwMode="auto">
          <a:xfrm>
            <a:off x="0" y="5108575"/>
            <a:ext cx="6705600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889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8" descr="Marco:LAVORI IN CORSO:Consip:flash01.pn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2" r="1492"/>
          <a:stretch>
            <a:fillRect/>
          </a:stretch>
        </p:blipFill>
        <p:spPr bwMode="auto">
          <a:xfrm>
            <a:off x="0" y="5489575"/>
            <a:ext cx="9144000" cy="139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393180" y="935038"/>
            <a:ext cx="6491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914400">
              <a:spcBef>
                <a:spcPct val="0"/>
              </a:spcBef>
              <a:buClr>
                <a:srgbClr val="004488"/>
              </a:buClr>
              <a:buSzPct val="100000"/>
            </a:pPr>
            <a:r>
              <a:rPr lang="en-US" b="1" dirty="0" smtClean="0">
                <a:solidFill>
                  <a:srgbClr val="004488"/>
                </a:solidFill>
                <a:latin typeface="Trebuchet MS" pitchFamily="34" charset="0"/>
                <a:ea typeface="+mj-ea"/>
                <a:cs typeface="+mj-cs"/>
              </a:rPr>
              <a:t>How to Get There: The Role of Competition</a:t>
            </a:r>
            <a:endParaRPr lang="en-US" b="1" dirty="0">
              <a:solidFill>
                <a:srgbClr val="004488"/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9" name="Rettangolo arrotondato 8"/>
          <p:cNvSpPr/>
          <p:nvPr/>
        </p:nvSpPr>
        <p:spPr bwMode="auto">
          <a:xfrm>
            <a:off x="1624992" y="1916832"/>
            <a:ext cx="2016224" cy="432048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>
              <a:defRPr/>
            </a:pPr>
            <a:r>
              <a:rPr lang="en-US" sz="1600" b="1" smtClean="0">
                <a:solidFill>
                  <a:schemeClr val="bg1"/>
                </a:solidFill>
                <a:ea typeface="ＭＳ Ｐゴシック" pitchFamily="124" charset="-128"/>
              </a:rPr>
              <a:t>Sensitive Dimensions</a:t>
            </a:r>
            <a:endParaRPr lang="en-US" sz="1600" b="1">
              <a:solidFill>
                <a:schemeClr val="bg1"/>
              </a:solidFill>
              <a:ea typeface="ＭＳ Ｐゴシック" pitchFamily="124" charset="-128"/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899592" y="2492896"/>
            <a:ext cx="3467024" cy="50405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latin typeface="Trebuchet MS" pitchFamily="34" charset="0"/>
              </a:rPr>
              <a:t>Safeguarding competition </a:t>
            </a:r>
            <a:r>
              <a:rPr lang="en-US" sz="1400" b="1" i="1" smtClean="0">
                <a:latin typeface="Trebuchet MS" pitchFamily="34" charset="0"/>
              </a:rPr>
              <a:t>over time</a:t>
            </a:r>
            <a:endParaRPr lang="en-US" sz="1400" b="1" i="1">
              <a:latin typeface="Trebuchet MS" pitchFamily="34" charset="0"/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899592" y="3068960"/>
            <a:ext cx="3467024" cy="50405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latin typeface="Trebuchet MS" pitchFamily="34" charset="0"/>
              </a:rPr>
              <a:t>Objective evaluation of tenders</a:t>
            </a:r>
            <a:endParaRPr lang="en-US" sz="1400" b="1">
              <a:latin typeface="Trebuchet MS" pitchFamily="34" charset="0"/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899592" y="3645024"/>
            <a:ext cx="3467024" cy="50405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latin typeface="Trebuchet MS" pitchFamily="34" charset="0"/>
              </a:rPr>
              <a:t>Effective contract enforcement</a:t>
            </a:r>
            <a:endParaRPr lang="en-US" sz="1400" b="1">
              <a:latin typeface="Trebuchet MS" pitchFamily="34" charset="0"/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899592" y="4221088"/>
            <a:ext cx="3467024" cy="50405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latin typeface="Trebuchet MS" pitchFamily="34" charset="0"/>
              </a:rPr>
              <a:t>Common standards</a:t>
            </a:r>
            <a:endParaRPr lang="en-US" sz="1400" b="1">
              <a:latin typeface="Trebuchet MS" pitchFamily="34" charset="0"/>
            </a:endParaRPr>
          </a:p>
        </p:txBody>
      </p:sp>
      <p:sp>
        <p:nvSpPr>
          <p:cNvPr id="15" name="Rettangolo arrotondato 14"/>
          <p:cNvSpPr/>
          <p:nvPr/>
        </p:nvSpPr>
        <p:spPr bwMode="auto">
          <a:xfrm>
            <a:off x="5724128" y="1916832"/>
            <a:ext cx="2016224" cy="431800"/>
          </a:xfrm>
          <a:prstGeom prst="roundRect">
            <a:avLst/>
          </a:prstGeom>
          <a:solidFill>
            <a:srgbClr val="6E191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>
              <a:defRPr/>
            </a:pPr>
            <a:r>
              <a:rPr lang="en-US" sz="1600" b="1" smtClean="0">
                <a:solidFill>
                  <a:schemeClr val="bg1"/>
                </a:solidFill>
                <a:ea typeface="ＭＳ Ｐゴシック" pitchFamily="124" charset="-128"/>
              </a:rPr>
              <a:t>Main risks</a:t>
            </a:r>
            <a:endParaRPr lang="en-US" sz="1600" b="1">
              <a:solidFill>
                <a:schemeClr val="bg1"/>
              </a:solidFill>
              <a:ea typeface="ＭＳ Ｐゴシック" pitchFamily="124" charset="-128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716016" y="2525694"/>
            <a:ext cx="4032448" cy="21457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5000"/>
              </a:lnSpc>
              <a:spcBef>
                <a:spcPts val="1600"/>
              </a:spcBef>
              <a:buFont typeface="Wingdings" pitchFamily="2" charset="2"/>
              <a:buChar char="ü"/>
            </a:pPr>
            <a:r>
              <a:rPr lang="en-U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Few satisfied contractors today but </a:t>
            </a:r>
            <a:r>
              <a:rPr lang="en-US" sz="1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fewer</a:t>
            </a:r>
            <a:r>
              <a:rPr lang="en-U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potential bidders tomorrow</a:t>
            </a:r>
          </a:p>
          <a:p>
            <a:pPr marL="285750" indent="-285750">
              <a:lnSpc>
                <a:spcPct val="105000"/>
              </a:lnSpc>
              <a:spcBef>
                <a:spcPts val="1600"/>
              </a:spcBef>
              <a:buFont typeface="Wingdings" pitchFamily="2" charset="2"/>
              <a:buChar char="ü"/>
            </a:pPr>
            <a:r>
              <a:rPr lang="en-U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Tailored awarding criteria</a:t>
            </a:r>
          </a:p>
          <a:p>
            <a:pPr marL="285750" indent="-285750">
              <a:lnSpc>
                <a:spcPct val="105000"/>
              </a:lnSpc>
              <a:spcBef>
                <a:spcPts val="1600"/>
              </a:spcBef>
              <a:buFont typeface="Wingdings" pitchFamily="2" charset="2"/>
              <a:buChar char="ü"/>
            </a:pPr>
            <a:r>
              <a:rPr lang="en-U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Post-award renegotiation and the risk of competition for corruption</a:t>
            </a:r>
          </a:p>
          <a:p>
            <a:pPr marL="285750" indent="-285750">
              <a:lnSpc>
                <a:spcPct val="105000"/>
              </a:lnSpc>
              <a:spcBef>
                <a:spcPts val="1600"/>
              </a:spcBef>
              <a:buFont typeface="Wingdings" pitchFamily="2" charset="2"/>
              <a:buChar char="ü"/>
            </a:pPr>
            <a:r>
              <a:rPr lang="en-U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Local barriers to entry </a:t>
            </a:r>
            <a:endParaRPr lang="en-U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17" name="Rettangolo arrotondato 16"/>
          <p:cNvSpPr/>
          <p:nvPr/>
        </p:nvSpPr>
        <p:spPr>
          <a:xfrm>
            <a:off x="2051720" y="5229200"/>
            <a:ext cx="5035240" cy="86409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Effective competition requires </a:t>
            </a:r>
            <a:r>
              <a:rPr lang="en-US" b="1" i="1" smtClean="0"/>
              <a:t>all</a:t>
            </a:r>
            <a:r>
              <a:rPr lang="en-US" b="1" smtClean="0"/>
              <a:t> relevant dimensions to be fine-tuned at the </a:t>
            </a:r>
            <a:r>
              <a:rPr lang="en-US" b="1" i="1" smtClean="0"/>
              <a:t>same time</a:t>
            </a:r>
            <a:endParaRPr lang="en-US" b="1" i="1"/>
          </a:p>
        </p:txBody>
      </p:sp>
      <p:sp>
        <p:nvSpPr>
          <p:cNvPr id="11" name="Ovale 10"/>
          <p:cNvSpPr/>
          <p:nvPr/>
        </p:nvSpPr>
        <p:spPr>
          <a:xfrm>
            <a:off x="611560" y="980728"/>
            <a:ext cx="360040" cy="28803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Trebuchet MS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4372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578</Words>
  <Application>Microsoft Office PowerPoint</Application>
  <PresentationFormat>Presentazione su schermo (4:3)</PresentationFormat>
  <Paragraphs>128</Paragraphs>
  <Slides>11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 Luigi Albano</dc:creator>
  <cp:lastModifiedBy>Gian Luigi Albano</cp:lastModifiedBy>
  <cp:revision>125</cp:revision>
  <dcterms:created xsi:type="dcterms:W3CDTF">2012-03-09T09:21:42Z</dcterms:created>
  <dcterms:modified xsi:type="dcterms:W3CDTF">2012-09-11T00:56:50Z</dcterms:modified>
</cp:coreProperties>
</file>